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18"/>
  </p:notesMasterIdLst>
  <p:sldIdLst>
    <p:sldId id="256" r:id="rId3"/>
    <p:sldId id="257" r:id="rId4"/>
    <p:sldId id="284" r:id="rId5"/>
    <p:sldId id="309" r:id="rId6"/>
    <p:sldId id="285"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2" r:id="rId29"/>
    <p:sldId id="333" r:id="rId30"/>
    <p:sldId id="414" r:id="rId31"/>
    <p:sldId id="335" r:id="rId32"/>
    <p:sldId id="336" r:id="rId33"/>
    <p:sldId id="337" r:id="rId34"/>
    <p:sldId id="415" r:id="rId35"/>
    <p:sldId id="338" r:id="rId36"/>
    <p:sldId id="416" r:id="rId37"/>
    <p:sldId id="339" r:id="rId38"/>
    <p:sldId id="340" r:id="rId39"/>
    <p:sldId id="341" r:id="rId40"/>
    <p:sldId id="342" r:id="rId41"/>
    <p:sldId id="417" r:id="rId42"/>
    <p:sldId id="343" r:id="rId43"/>
    <p:sldId id="418" r:id="rId44"/>
    <p:sldId id="344" r:id="rId45"/>
    <p:sldId id="419" r:id="rId46"/>
    <p:sldId id="345" r:id="rId47"/>
    <p:sldId id="346" r:id="rId48"/>
    <p:sldId id="347" r:id="rId49"/>
    <p:sldId id="348" r:id="rId50"/>
    <p:sldId id="349" r:id="rId51"/>
    <p:sldId id="351" r:id="rId52"/>
    <p:sldId id="352" r:id="rId53"/>
    <p:sldId id="353" r:id="rId54"/>
    <p:sldId id="354" r:id="rId55"/>
    <p:sldId id="355" r:id="rId56"/>
    <p:sldId id="356" r:id="rId57"/>
    <p:sldId id="421" r:id="rId58"/>
    <p:sldId id="350" r:id="rId59"/>
    <p:sldId id="357" r:id="rId60"/>
    <p:sldId id="358" r:id="rId61"/>
    <p:sldId id="359" r:id="rId62"/>
    <p:sldId id="360" r:id="rId63"/>
    <p:sldId id="361" r:id="rId64"/>
    <p:sldId id="362" r:id="rId65"/>
    <p:sldId id="363" r:id="rId66"/>
    <p:sldId id="364" r:id="rId67"/>
    <p:sldId id="365" r:id="rId68"/>
    <p:sldId id="366" r:id="rId69"/>
    <p:sldId id="367" r:id="rId70"/>
    <p:sldId id="368"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2"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397" r:id="rId100"/>
    <p:sldId id="398" r:id="rId101"/>
    <p:sldId id="399" r:id="rId102"/>
    <p:sldId id="400" r:id="rId103"/>
    <p:sldId id="401" r:id="rId104"/>
    <p:sldId id="402" r:id="rId105"/>
    <p:sldId id="403" r:id="rId106"/>
    <p:sldId id="404" r:id="rId107"/>
    <p:sldId id="405" r:id="rId108"/>
    <p:sldId id="406" r:id="rId109"/>
    <p:sldId id="407" r:id="rId110"/>
    <p:sldId id="408" r:id="rId111"/>
    <p:sldId id="409" r:id="rId112"/>
    <p:sldId id="410" r:id="rId113"/>
    <p:sldId id="411" r:id="rId114"/>
    <p:sldId id="412" r:id="rId115"/>
    <p:sldId id="413" r:id="rId116"/>
    <p:sldId id="272"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snapToGrid="0">
      <p:cViewPr varScale="1">
        <p:scale>
          <a:sx n="70" d="100"/>
          <a:sy n="70" d="100"/>
        </p:scale>
        <p:origin x="135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notesMaster" Target="notesMasters/notes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presProps" Target="pres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F3B8BE-3F15-4B21-AF17-95B82E90ACB2}" type="datetimeFigureOut">
              <a:rPr lang="en-US" smtClean="0"/>
              <a:pPr/>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BB155-EBF7-499B-95C3-B1644B7DCC01}" type="slidenum">
              <a:rPr lang="en-US" smtClean="0"/>
              <a:pPr/>
              <a:t>‹#›</a:t>
            </a:fld>
            <a:endParaRPr lang="en-US"/>
          </a:p>
        </p:txBody>
      </p:sp>
    </p:spTree>
    <p:extLst>
      <p:ext uri="{BB962C8B-B14F-4D97-AF65-F5344CB8AC3E}">
        <p14:creationId xmlns:p14="http://schemas.microsoft.com/office/powerpoint/2010/main" val="8680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BB155-EBF7-499B-95C3-B1644B7DCC01}" type="slidenum">
              <a:rPr lang="en-US" smtClean="0"/>
              <a:pPr/>
              <a:t>2</a:t>
            </a:fld>
            <a:endParaRPr lang="en-US"/>
          </a:p>
        </p:txBody>
      </p:sp>
    </p:spTree>
    <p:extLst>
      <p:ext uri="{BB962C8B-B14F-4D97-AF65-F5344CB8AC3E}">
        <p14:creationId xmlns:p14="http://schemas.microsoft.com/office/powerpoint/2010/main" val="223510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BB155-EBF7-499B-95C3-B1644B7DCC01}" type="slidenum">
              <a:rPr lang="en-US" smtClean="0"/>
              <a:pPr/>
              <a:t>28</a:t>
            </a:fld>
            <a:endParaRPr lang="en-US"/>
          </a:p>
        </p:txBody>
      </p:sp>
    </p:spTree>
    <p:extLst>
      <p:ext uri="{BB962C8B-B14F-4D97-AF65-F5344CB8AC3E}">
        <p14:creationId xmlns:p14="http://schemas.microsoft.com/office/powerpoint/2010/main" val="319883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ar-EG"/>
              <a:t>This shows the difference between straight line distances and other distances…</a:t>
            </a:r>
          </a:p>
          <a:p>
            <a:endParaRPr lang="en-US" altLang="ar-EG"/>
          </a:p>
        </p:txBody>
      </p:sp>
    </p:spTree>
    <p:extLst>
      <p:ext uri="{BB962C8B-B14F-4D97-AF65-F5344CB8AC3E}">
        <p14:creationId xmlns:p14="http://schemas.microsoft.com/office/powerpoint/2010/main" val="182645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ar-EG"/>
              <a:t>This shows the difference between straight line distances and other distances…</a:t>
            </a:r>
          </a:p>
          <a:p>
            <a:endParaRPr lang="en-US" altLang="ar-EG"/>
          </a:p>
        </p:txBody>
      </p:sp>
    </p:spTree>
    <p:extLst>
      <p:ext uri="{BB962C8B-B14F-4D97-AF65-F5344CB8AC3E}">
        <p14:creationId xmlns:p14="http://schemas.microsoft.com/office/powerpoint/2010/main" val="227825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ar-EG"/>
              <a:t>This shows the difference between straight line distances and other distances…</a:t>
            </a:r>
          </a:p>
          <a:p>
            <a:endParaRPr lang="en-US" altLang="ar-EG"/>
          </a:p>
        </p:txBody>
      </p:sp>
    </p:spTree>
    <p:extLst>
      <p:ext uri="{BB962C8B-B14F-4D97-AF65-F5344CB8AC3E}">
        <p14:creationId xmlns:p14="http://schemas.microsoft.com/office/powerpoint/2010/main" val="271548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ar-EG"/>
              <a:t>This shows the difference between straight line distances and other distances…</a:t>
            </a:r>
          </a:p>
          <a:p>
            <a:endParaRPr lang="en-US" altLang="ar-EG"/>
          </a:p>
        </p:txBody>
      </p:sp>
    </p:spTree>
    <p:extLst>
      <p:ext uri="{BB962C8B-B14F-4D97-AF65-F5344CB8AC3E}">
        <p14:creationId xmlns:p14="http://schemas.microsoft.com/office/powerpoint/2010/main" val="30127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ar-EG"/>
              <a:t>This shows the difference between straight line distances and other distances…</a:t>
            </a:r>
          </a:p>
          <a:p>
            <a:endParaRPr lang="en-US" altLang="ar-EG"/>
          </a:p>
        </p:txBody>
      </p:sp>
    </p:spTree>
    <p:extLst>
      <p:ext uri="{BB962C8B-B14F-4D97-AF65-F5344CB8AC3E}">
        <p14:creationId xmlns:p14="http://schemas.microsoft.com/office/powerpoint/2010/main" val="140738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6798FD-E4DA-409B-B6C0-7BB472F37609}"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CBEF-9F63-4ACA-AFA5-2716E89C778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2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785990-07F9-4622-A297-047C6F6226E5}"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352387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014D5D-F624-4414-AB8B-9AB6B013ABC9}"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18513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7A4F6B-4403-4DBC-A00B-6A654C0E328E}" type="datetime1">
              <a:rPr lang="en-US" smtClean="0">
                <a:solidFill>
                  <a:srgbClr val="04617B">
                    <a:shade val="90000"/>
                  </a:srgbClr>
                </a:solidFill>
              </a:rPr>
              <a:t>3/1/2020</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966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9AFA67-0538-437C-BFD2-E1DF44950560}" type="datetime1">
              <a:rPr lang="en-US" smtClean="0">
                <a:solidFill>
                  <a:srgbClr val="04617B">
                    <a:shade val="90000"/>
                  </a:srgbClr>
                </a:solidFill>
              </a:rPr>
              <a:t>3/1/2020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828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2E26F78-9ADF-463F-8516-A609E0496210}" type="datetime1">
              <a:rPr lang="en-US" smtClean="0">
                <a:solidFill>
                  <a:srgbClr val="04617B">
                    <a:shade val="90000"/>
                  </a:srgbClr>
                </a:solidFill>
              </a:rPr>
              <a:t>3/1/2020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728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4EFF3F-85AD-4449-BE5A-DFED9B515DF2}" type="datetime1">
              <a:rPr lang="en-US" smtClean="0">
                <a:solidFill>
                  <a:srgbClr val="04617B">
                    <a:shade val="90000"/>
                  </a:srgbClr>
                </a:solidFill>
              </a:rPr>
              <a:t>3/1/2020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87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4EF8D2-5F7E-4324-A4E7-0A0D8DC200A0}" type="datetime1">
              <a:rPr lang="en-US" smtClean="0">
                <a:solidFill>
                  <a:srgbClr val="04617B">
                    <a:shade val="90000"/>
                  </a:srgbClr>
                </a:solidFill>
              </a:rPr>
              <a:t>3/1/2020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6747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972E5D-59D1-4497-8B3C-364ADBCFF149}" type="datetime1">
              <a:rPr lang="en-US" smtClean="0">
                <a:solidFill>
                  <a:srgbClr val="04617B">
                    <a:shade val="90000"/>
                  </a:srgbClr>
                </a:solidFill>
              </a:rPr>
              <a:t>3/1/2020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1072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8960F-4B91-4FB6-AB65-8552D43DF95C}" type="datetime1">
              <a:rPr lang="en-US" smtClean="0">
                <a:solidFill>
                  <a:srgbClr val="04617B">
                    <a:shade val="90000"/>
                  </a:srgbClr>
                </a:solidFill>
              </a:rPr>
              <a:t>3/1/2020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386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B800D7-F686-445A-8B61-414AE84E9810}" type="datetime1">
              <a:rPr lang="en-US" smtClean="0">
                <a:solidFill>
                  <a:srgbClr val="04617B">
                    <a:shade val="90000"/>
                  </a:srgbClr>
                </a:solidFill>
              </a:rPr>
              <a:t>3/1/2020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1182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5FDF8-5F96-4510-B7F4-D2C745DC7617}"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1031955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7ABFAC-2356-42A4-BA8C-FFB7F5233DAD}" type="datetime1">
              <a:rPr lang="en-US" smtClean="0">
                <a:solidFill>
                  <a:srgbClr val="04617B">
                    <a:shade val="90000"/>
                  </a:srgbClr>
                </a:solidFill>
              </a:rPr>
              <a:t>3/1/2020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6411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C5282F-1172-43E1-AED3-C7251B3DBFE9}" type="datetime1">
              <a:rPr lang="en-US" smtClean="0">
                <a:solidFill>
                  <a:srgbClr val="04617B">
                    <a:shade val="90000"/>
                  </a:srgbClr>
                </a:solidFill>
              </a:rPr>
              <a:t>3/1/2020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777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5E475-F63F-4118-8BF1-AC11FD779C87}" type="datetime1">
              <a:rPr lang="en-US" smtClean="0">
                <a:solidFill>
                  <a:srgbClr val="04617B">
                    <a:shade val="90000"/>
                  </a:srgbClr>
                </a:solidFill>
              </a:rPr>
              <a:t>3/1/2020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027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0E332-D521-4D5E-88E9-DC3F558BBA06}" type="datetime1">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1CBEF-9F63-4ACA-AFA5-2716E89C778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596E24-FC42-44C7-8358-C894BF7BF126}"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56753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90D351-1B54-4FFB-8F36-B81097035151}" type="datetime1">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289868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0B1C98-7D7F-4116-98CD-77A043DAA474}" type="datetime1">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296845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069BAF-AB44-43BB-8BDD-F85288C70427}" type="datetime1">
              <a:rPr lang="en-US" smtClean="0"/>
              <a:t>3/1/2020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232809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8BFD3A8-B787-448F-851F-B0F5BFBA5530}" type="datetime1">
              <a:rPr lang="en-US" smtClean="0"/>
              <a:t>3/1/2020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C1CBEF-9F63-4ACA-AFA5-2716E89C7789}" type="slidenum">
              <a:rPr lang="en-US" smtClean="0"/>
              <a:pPr/>
              <a:t>‹#›</a:t>
            </a:fld>
            <a:endParaRPr lang="en-US"/>
          </a:p>
        </p:txBody>
      </p:sp>
    </p:spTree>
    <p:extLst>
      <p:ext uri="{BB962C8B-B14F-4D97-AF65-F5344CB8AC3E}">
        <p14:creationId xmlns:p14="http://schemas.microsoft.com/office/powerpoint/2010/main" val="390927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51E31-163A-429D-AC46-70B06EA07A72}" type="datetime1">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1CBEF-9F63-4ACA-AFA5-2716E89C7789}" type="slidenum">
              <a:rPr lang="en-US" smtClean="0"/>
              <a:pPr/>
              <a:t>‹#›</a:t>
            </a:fld>
            <a:endParaRPr lang="en-US"/>
          </a:p>
        </p:txBody>
      </p:sp>
    </p:spTree>
    <p:extLst>
      <p:ext uri="{BB962C8B-B14F-4D97-AF65-F5344CB8AC3E}">
        <p14:creationId xmlns:p14="http://schemas.microsoft.com/office/powerpoint/2010/main" val="397449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B46584E-4D01-4CBC-BFCE-CBC6992BFF4F}" type="datetime1">
              <a:rPr lang="en-US" smtClean="0"/>
              <a:t>3/1/2020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6C1CBEF-9F63-4ACA-AFA5-2716E89C7789}"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58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ED0823-E582-486B-9B11-7B5FECCBC36A}" type="datetime1">
              <a:rPr lang="en-US" smtClean="0">
                <a:solidFill>
                  <a:srgbClr val="04617B">
                    <a:shade val="90000"/>
                  </a:srgbClr>
                </a:solidFill>
              </a:rPr>
              <a:t>3/1/2020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532611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10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10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2.png"/></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2.png"/></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10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10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6.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6.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1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6.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1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2.png"/></Relationships>
</file>

<file path=ppt/slides/_rels/slide11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9.png"/></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7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8.png"/></Relationships>
</file>

<file path=ppt/slides/_rels/slide7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48.png"/><Relationship Id="rId5" Type="http://schemas.openxmlformats.org/officeDocument/2006/relationships/image" Target="../media/image54.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8.png"/></Relationships>
</file>

<file path=ppt/slides/_rels/slide8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9.png"/></Relationships>
</file>

<file path=ppt/slides/_rels/slide8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60.png"/></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60.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8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48.png"/></Relationships>
</file>

<file path=ppt/slides/_rels/slide8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48.png"/></Relationships>
</file>

<file path=ppt/slides/_rels/slide8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64.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64.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0.png"/></Relationships>
</file>

<file path=ppt/slides/_rels/slide9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64.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60.png"/></Relationships>
</file>

<file path=ppt/slides/_rels/slide9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60.png"/></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Artificial Intelligence</a:t>
            </a:r>
          </a:p>
        </p:txBody>
      </p:sp>
      <p:sp>
        <p:nvSpPr>
          <p:cNvPr id="3" name="Subtitle 2"/>
          <p:cNvSpPr>
            <a:spLocks noGrp="1"/>
          </p:cNvSpPr>
          <p:nvPr>
            <p:ph type="subTitle" idx="1"/>
          </p:nvPr>
        </p:nvSpPr>
        <p:spPr/>
        <p:txBody>
          <a:bodyPr>
            <a:normAutofit fontScale="85000" lnSpcReduction="20000"/>
          </a:bodyPr>
          <a:lstStyle/>
          <a:p>
            <a:pPr algn="ctr"/>
            <a:r>
              <a:rPr lang="en-US" sz="2800" cap="none" dirty="0"/>
              <a:t>Lecture </a:t>
            </a:r>
            <a:r>
              <a:rPr lang="en-US" sz="2800" cap="none" dirty="0" smtClean="0"/>
              <a:t>03</a:t>
            </a:r>
          </a:p>
          <a:p>
            <a:r>
              <a:rPr lang="en-US" cap="none" dirty="0" smtClean="0">
                <a:solidFill>
                  <a:schemeClr val="bg1"/>
                </a:solidFill>
              </a:rPr>
              <a:t>Dr. Ahmed Hassan</a:t>
            </a:r>
          </a:p>
          <a:p>
            <a:r>
              <a:rPr lang="en-US" cap="none" dirty="0" smtClean="0">
                <a:solidFill>
                  <a:schemeClr val="bg1"/>
                </a:solidFill>
              </a:rPr>
              <a:t>Computer Science Department</a:t>
            </a:r>
            <a:endParaRPr lang="en-US" cap="none" dirty="0">
              <a:solidFill>
                <a:schemeClr val="bg1"/>
              </a:solidFill>
            </a:endParaRPr>
          </a:p>
        </p:txBody>
      </p:sp>
      <p:sp>
        <p:nvSpPr>
          <p:cNvPr id="4" name="Slide Number Placeholder 3"/>
          <p:cNvSpPr>
            <a:spLocks noGrp="1"/>
          </p:cNvSpPr>
          <p:nvPr>
            <p:ph type="sldNum" sz="quarter" idx="12"/>
          </p:nvPr>
        </p:nvSpPr>
        <p:spPr/>
        <p:txBody>
          <a:bodyPr/>
          <a:lstStyle/>
          <a:p>
            <a:fld id="{F6C1CBEF-9F63-4ACA-AFA5-2716E89C7789}" type="slidenum">
              <a:rPr lang="en-US" smtClean="0"/>
              <a:pPr/>
              <a:t>1</a:t>
            </a:fld>
            <a:endParaRPr lang="en-US"/>
          </a:p>
        </p:txBody>
      </p:sp>
    </p:spTree>
    <p:extLst>
      <p:ext uri="{BB962C8B-B14F-4D97-AF65-F5344CB8AC3E}">
        <p14:creationId xmlns:p14="http://schemas.microsoft.com/office/powerpoint/2010/main" val="2105039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10</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936536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78704"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782157"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1" name="object 51"/>
          <p:cNvSpPr txBox="1"/>
          <p:nvPr/>
        </p:nvSpPr>
        <p:spPr>
          <a:xfrm>
            <a:off x="7391400" y="2035550"/>
            <a:ext cx="160020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C,D,E,F, G1</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399503" y="3652693"/>
            <a:ext cx="4820697" cy="2900507"/>
          </a:xfrm>
          <a:prstGeom prst="rect">
            <a:avLst/>
          </a:prstGeom>
        </p:spPr>
      </p:pic>
      <p:cxnSp>
        <p:nvCxnSpPr>
          <p:cNvPr id="3" name="رابط كسهم مستقيم 2"/>
          <p:cNvCxnSpPr/>
          <p:nvPr/>
        </p:nvCxnSpPr>
        <p:spPr>
          <a:xfrm flipV="1">
            <a:off x="3063049" y="50337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6482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6" name="object 60"/>
          <p:cNvSpPr txBox="1"/>
          <p:nvPr/>
        </p:nvSpPr>
        <p:spPr>
          <a:xfrm>
            <a:off x="4059268" y="5476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69" name="object 16"/>
          <p:cNvSpPr txBox="1"/>
          <p:nvPr/>
        </p:nvSpPr>
        <p:spPr>
          <a:xfrm>
            <a:off x="3945731" y="4818783"/>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cxnSp>
        <p:nvCxnSpPr>
          <p:cNvPr id="52" name="رابط كسهم مستقيم 51"/>
          <p:cNvCxnSpPr/>
          <p:nvPr/>
        </p:nvCxnSpPr>
        <p:spPr>
          <a:xfrm flipV="1">
            <a:off x="3124200" y="2214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رابط كسهم مستقيم 55"/>
          <p:cNvCxnSpPr/>
          <p:nvPr/>
        </p:nvCxnSpPr>
        <p:spPr>
          <a:xfrm>
            <a:off x="3185351" y="25890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object 58"/>
          <p:cNvSpPr/>
          <p:nvPr/>
        </p:nvSpPr>
        <p:spPr>
          <a:xfrm>
            <a:off x="3909251" y="2514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chemeClr val="accent5"/>
          </a:solidFill>
        </p:spPr>
        <p:txBody>
          <a:bodyPr wrap="square" lIns="0" tIns="0" rIns="0" bIns="0" rtlCol="0"/>
          <a:lstStyle/>
          <a:p>
            <a:endParaRPr sz="1350">
              <a:solidFill>
                <a:prstClr val="black"/>
              </a:solidFill>
            </a:endParaRPr>
          </a:p>
        </p:txBody>
      </p:sp>
      <p:sp>
        <p:nvSpPr>
          <p:cNvPr id="58" name="object 58"/>
          <p:cNvSpPr/>
          <p:nvPr/>
        </p:nvSpPr>
        <p:spPr>
          <a:xfrm>
            <a:off x="3833051" y="1828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60"/>
          <p:cNvSpPr txBox="1"/>
          <p:nvPr/>
        </p:nvSpPr>
        <p:spPr>
          <a:xfrm>
            <a:off x="4038600" y="2657437"/>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60" name="object 37"/>
          <p:cNvSpPr txBox="1"/>
          <p:nvPr/>
        </p:nvSpPr>
        <p:spPr>
          <a:xfrm>
            <a:off x="3399662" y="2010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61" name="object 37"/>
          <p:cNvSpPr txBox="1"/>
          <p:nvPr/>
        </p:nvSpPr>
        <p:spPr>
          <a:xfrm>
            <a:off x="3413951" y="26967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13</a:t>
            </a:r>
            <a:endParaRPr sz="1725" dirty="0">
              <a:solidFill>
                <a:prstClr val="black"/>
              </a:solidFill>
              <a:latin typeface="Calibri"/>
              <a:cs typeface="Calibri"/>
            </a:endParaRPr>
          </a:p>
        </p:txBody>
      </p:sp>
      <p:sp>
        <p:nvSpPr>
          <p:cNvPr id="63" name="object 60"/>
          <p:cNvSpPr txBox="1"/>
          <p:nvPr/>
        </p:nvSpPr>
        <p:spPr>
          <a:xfrm>
            <a:off x="4059267" y="1999383"/>
            <a:ext cx="36033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cxnSp>
        <p:nvCxnSpPr>
          <p:cNvPr id="64" name="رابط كسهم مستقيم 63"/>
          <p:cNvCxnSpPr/>
          <p:nvPr/>
        </p:nvCxnSpPr>
        <p:spPr>
          <a:xfrm flipV="1">
            <a:off x="3124200" y="1452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object 58"/>
          <p:cNvSpPr/>
          <p:nvPr/>
        </p:nvSpPr>
        <p:spPr>
          <a:xfrm>
            <a:off x="3833051" y="1066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0" name="object 37"/>
          <p:cNvSpPr txBox="1"/>
          <p:nvPr/>
        </p:nvSpPr>
        <p:spPr>
          <a:xfrm>
            <a:off x="3399662" y="1248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73" name="object 60"/>
          <p:cNvSpPr txBox="1"/>
          <p:nvPr/>
        </p:nvSpPr>
        <p:spPr>
          <a:xfrm>
            <a:off x="3983067" y="1237383"/>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G2</a:t>
            </a:r>
            <a:endParaRPr dirty="0">
              <a:solidFill>
                <a:prstClr val="black"/>
              </a:solidFill>
              <a:latin typeface="Calibri"/>
              <a:cs typeface="Calibri"/>
            </a:endParaRPr>
          </a:p>
        </p:txBody>
      </p:sp>
      <p:cxnSp>
        <p:nvCxnSpPr>
          <p:cNvPr id="74" name="رابط مستقيم 73"/>
          <p:cNvCxnSpPr/>
          <p:nvPr/>
        </p:nvCxnSpPr>
        <p:spPr>
          <a:xfrm>
            <a:off x="4434649" y="5573172"/>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5" name="رابط مستقيم 74"/>
          <p:cNvCxnSpPr/>
          <p:nvPr/>
        </p:nvCxnSpPr>
        <p:spPr>
          <a:xfrm>
            <a:off x="4953000" y="5486400"/>
            <a:ext cx="0" cy="142028"/>
          </a:xfrm>
          <a:prstGeom prst="line">
            <a:avLst/>
          </a:prstGeom>
        </p:spPr>
        <p:style>
          <a:lnRef idx="2">
            <a:schemeClr val="dk1"/>
          </a:lnRef>
          <a:fillRef idx="0">
            <a:schemeClr val="dk1"/>
          </a:fillRef>
          <a:effectRef idx="1">
            <a:schemeClr val="dk1"/>
          </a:effectRef>
          <a:fontRef idx="minor">
            <a:schemeClr val="tx1"/>
          </a:fontRef>
        </p:style>
      </p:cxnSp>
      <p:cxnSp>
        <p:nvCxnSpPr>
          <p:cNvPr id="76" name="رابط مستقيم 75"/>
          <p:cNvCxnSpPr/>
          <p:nvPr/>
        </p:nvCxnSpPr>
        <p:spPr>
          <a:xfrm>
            <a:off x="4343400" y="4887372"/>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7" name="رابط مستقيم 76"/>
          <p:cNvCxnSpPr/>
          <p:nvPr/>
        </p:nvCxnSpPr>
        <p:spPr>
          <a:xfrm>
            <a:off x="4861751" y="4800600"/>
            <a:ext cx="0" cy="142028"/>
          </a:xfrm>
          <a:prstGeom prst="line">
            <a:avLst/>
          </a:prstGeom>
        </p:spPr>
        <p:style>
          <a:lnRef idx="2">
            <a:schemeClr val="dk1"/>
          </a:lnRef>
          <a:fillRef idx="0">
            <a:schemeClr val="dk1"/>
          </a:fillRef>
          <a:effectRef idx="1">
            <a:schemeClr val="dk1"/>
          </a:effectRef>
          <a:fontRef idx="minor">
            <a:schemeClr val="tx1"/>
          </a:fontRef>
        </p:style>
      </p:cxnSp>
      <p:sp>
        <p:nvSpPr>
          <p:cNvPr id="79" name="object 80"/>
          <p:cNvSpPr txBox="1"/>
          <p:nvPr/>
        </p:nvSpPr>
        <p:spPr>
          <a:xfrm>
            <a:off x="5943600" y="1447800"/>
            <a:ext cx="2209800" cy="332303"/>
          </a:xfrm>
          <a:prstGeom prst="rect">
            <a:avLst/>
          </a:prstGeom>
        </p:spPr>
        <p:txBody>
          <a:bodyPr vert="horz" wrap="square" lIns="0" tIns="9049" rIns="0" bIns="0" rtlCol="0">
            <a:spAutoFit/>
          </a:bodyPr>
          <a:lstStyle/>
          <a:p>
            <a:pPr marL="9525">
              <a:spcBef>
                <a:spcPts val="71"/>
              </a:spcBef>
            </a:pPr>
            <a:r>
              <a:rPr sz="2100" b="1" spc="-8" dirty="0" smtClean="0">
                <a:solidFill>
                  <a:prstClr val="black"/>
                </a:solidFill>
                <a:latin typeface="Calibri"/>
                <a:cs typeface="Calibri"/>
              </a:rPr>
              <a:t>Path=</a:t>
            </a:r>
            <a:r>
              <a:rPr lang="en-US" sz="2100" b="1" spc="-8" dirty="0" smtClean="0">
                <a:solidFill>
                  <a:prstClr val="black"/>
                </a:solidFill>
                <a:latin typeface="Calibri"/>
                <a:cs typeface="Calibri"/>
              </a:rPr>
              <a:t> A-&gt; C-&gt;E-&gt;G1</a:t>
            </a:r>
            <a:endParaRPr sz="21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100</a:t>
            </a:fld>
            <a:endParaRPr lang="en-US">
              <a:solidFill>
                <a:srgbClr val="04617B">
                  <a:shade val="90000"/>
                </a:srgbClr>
              </a:solidFill>
            </a:endParaRPr>
          </a:p>
        </p:txBody>
      </p:sp>
    </p:spTree>
    <p:extLst>
      <p:ext uri="{BB962C8B-B14F-4D97-AF65-F5344CB8AC3E}">
        <p14:creationId xmlns:p14="http://schemas.microsoft.com/office/powerpoint/2010/main" val="21687762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sp>
        <p:nvSpPr>
          <p:cNvPr id="84" name="object 84"/>
          <p:cNvSpPr txBox="1"/>
          <p:nvPr/>
        </p:nvSpPr>
        <p:spPr>
          <a:xfrm>
            <a:off x="4630387" y="1470850"/>
            <a:ext cx="283941"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9</a:t>
            </a:r>
            <a:endParaRPr sz="1725" dirty="0">
              <a:solidFill>
                <a:prstClr val="black"/>
              </a:solidFill>
              <a:latin typeface="Calibri"/>
              <a:cs typeface="Calibri"/>
            </a:endParaRPr>
          </a:p>
        </p:txBody>
      </p:sp>
      <p:sp>
        <p:nvSpPr>
          <p:cNvPr id="85" name="object 85"/>
          <p:cNvSpPr txBox="1"/>
          <p:nvPr/>
        </p:nvSpPr>
        <p:spPr>
          <a:xfrm>
            <a:off x="7651527" y="2042827"/>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5</a:t>
            </a:r>
            <a:endParaRPr sz="1725" dirty="0">
              <a:solidFill>
                <a:prstClr val="black"/>
              </a:solidFill>
              <a:latin typeface="Calibri"/>
              <a:cs typeface="Calibri"/>
            </a:endParaRPr>
          </a:p>
        </p:txBody>
      </p:sp>
      <p:sp>
        <p:nvSpPr>
          <p:cNvPr id="86" name="object 86"/>
          <p:cNvSpPr txBox="1"/>
          <p:nvPr/>
        </p:nvSpPr>
        <p:spPr>
          <a:xfrm>
            <a:off x="5530120" y="3439096"/>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3</a:t>
            </a:r>
            <a:endParaRPr sz="1725" dirty="0">
              <a:solidFill>
                <a:prstClr val="black"/>
              </a:solidFill>
              <a:latin typeface="Calibri"/>
              <a:cs typeface="Calibri"/>
            </a:endParaRPr>
          </a:p>
        </p:txBody>
      </p:sp>
      <p:sp>
        <p:nvSpPr>
          <p:cNvPr id="87" name="object 87"/>
          <p:cNvSpPr txBox="1"/>
          <p:nvPr/>
        </p:nvSpPr>
        <p:spPr>
          <a:xfrm>
            <a:off x="3352990" y="36160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2</a:t>
            </a:r>
            <a:endParaRPr sz="1725" dirty="0">
              <a:solidFill>
                <a:prstClr val="black"/>
              </a:solidFill>
              <a:latin typeface="Calibri"/>
              <a:cs typeface="Calibri"/>
            </a:endParaRPr>
          </a:p>
        </p:txBody>
      </p:sp>
      <p:sp>
        <p:nvSpPr>
          <p:cNvPr id="88" name="object 88"/>
          <p:cNvSpPr txBox="1"/>
          <p:nvPr/>
        </p:nvSpPr>
        <p:spPr>
          <a:xfrm>
            <a:off x="276682" y="2477644"/>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90" name="object 90"/>
          <p:cNvSpPr txBox="1"/>
          <p:nvPr/>
        </p:nvSpPr>
        <p:spPr>
          <a:xfrm>
            <a:off x="4013834" y="5139690"/>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1" name="object 91"/>
          <p:cNvSpPr txBox="1"/>
          <p:nvPr/>
        </p:nvSpPr>
        <p:spPr>
          <a:xfrm>
            <a:off x="6295929" y="4982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92" name="object 92"/>
          <p:cNvSpPr txBox="1"/>
          <p:nvPr/>
        </p:nvSpPr>
        <p:spPr>
          <a:xfrm>
            <a:off x="8205216" y="5130774"/>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3" name="object 93"/>
          <p:cNvSpPr txBox="1"/>
          <p:nvPr/>
        </p:nvSpPr>
        <p:spPr>
          <a:xfrm>
            <a:off x="8792908" y="3538823"/>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6"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101</a:t>
            </a:fld>
            <a:endParaRPr lang="en-US">
              <a:solidFill>
                <a:srgbClr val="04617B">
                  <a:shade val="90000"/>
                </a:srgbClr>
              </a:solidFill>
            </a:endParaRPr>
          </a:p>
        </p:txBody>
      </p:sp>
    </p:spTree>
    <p:extLst>
      <p:ext uri="{BB962C8B-B14F-4D97-AF65-F5344CB8AC3E}">
        <p14:creationId xmlns:p14="http://schemas.microsoft.com/office/powerpoint/2010/main" val="29896021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4" name="object 14"/>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5" name="object 15"/>
          <p:cNvSpPr txBox="1"/>
          <p:nvPr/>
        </p:nvSpPr>
        <p:spPr>
          <a:xfrm>
            <a:off x="1532858" y="1743418"/>
            <a:ext cx="33995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smtClean="0">
                <a:solidFill>
                  <a:srgbClr val="FF0000"/>
                </a:solidFill>
                <a:latin typeface="Calibri"/>
                <a:cs typeface="Calibri"/>
              </a:rPr>
              <a:t>5</a:t>
            </a:r>
            <a:endParaRPr lang="en-US" b="1" dirty="0">
              <a:solidFill>
                <a:srgbClr val="FF0000"/>
              </a:solidFill>
              <a:latin typeface="Calibri"/>
              <a:cs typeface="Calibri"/>
            </a:endParaRPr>
          </a:p>
          <a:p>
            <a:pPr marL="9525">
              <a:spcBef>
                <a:spcPts val="75"/>
              </a:spcBef>
            </a:pPr>
            <a:r>
              <a:rPr lang="en-US" b="1" dirty="0" smtClean="0">
                <a:solidFill>
                  <a:srgbClr val="0F6FC6"/>
                </a:solidFill>
                <a:latin typeface="Calibri"/>
                <a:cs typeface="Calibri"/>
              </a:rPr>
              <a:t> </a:t>
            </a:r>
            <a:endParaRPr dirty="0">
              <a:solidFill>
                <a:srgbClr val="0F6FC6"/>
              </a:solidFill>
              <a:latin typeface="Calibri"/>
              <a:cs typeface="Calibri"/>
            </a:endParaRPr>
          </a:p>
        </p:txBody>
      </p:sp>
      <p:sp>
        <p:nvSpPr>
          <p:cNvPr id="16" name="object 16"/>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7" name="object 17"/>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0" name="object 20"/>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8" name="object 12"/>
          <p:cNvSpPr txBox="1"/>
          <p:nvPr/>
        </p:nvSpPr>
        <p:spPr>
          <a:xfrm>
            <a:off x="1516856" y="4760338"/>
            <a:ext cx="38547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B</a:t>
            </a:r>
          </a:p>
          <a:p>
            <a:pPr marL="9525">
              <a:spcBef>
                <a:spcPts val="75"/>
              </a:spcBef>
            </a:pPr>
            <a:r>
              <a:rPr lang="en-US" b="1" dirty="0" smtClean="0">
                <a:solidFill>
                  <a:srgbClr val="FF0000"/>
                </a:solidFill>
                <a:latin typeface="Calibri"/>
                <a:cs typeface="Calibri"/>
              </a:rPr>
              <a:t>6</a:t>
            </a:r>
          </a:p>
          <a:p>
            <a:pPr marL="9525">
              <a:spcBef>
                <a:spcPts val="75"/>
              </a:spcBef>
            </a:pPr>
            <a:endParaRPr dirty="0">
              <a:solidFill>
                <a:srgbClr val="0F6FC6"/>
              </a:solidFill>
              <a:latin typeface="Calibri"/>
              <a:cs typeface="Calibri"/>
            </a:endParaRPr>
          </a:p>
        </p:txBody>
      </p:sp>
      <p:pic>
        <p:nvPicPr>
          <p:cNvPr id="22" name="صورة 21"/>
          <p:cNvPicPr>
            <a:picLocks noChangeAspect="1"/>
          </p:cNvPicPr>
          <p:nvPr/>
        </p:nvPicPr>
        <p:blipFill rotWithShape="1">
          <a:blip r:embed="rId4"/>
          <a:srcRect l="14166" t="20356" r="13334" b="17391"/>
          <a:stretch/>
        </p:blipFill>
        <p:spPr>
          <a:xfrm>
            <a:off x="4114800" y="3285910"/>
            <a:ext cx="4716000" cy="2276690"/>
          </a:xfrm>
          <a:prstGeom prst="rect">
            <a:avLst/>
          </a:prstGeom>
        </p:spPr>
      </p:pic>
      <p:sp>
        <p:nvSpPr>
          <p:cNvPr id="27"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102</a:t>
            </a:fld>
            <a:endParaRPr lang="en-US">
              <a:solidFill>
                <a:srgbClr val="04617B">
                  <a:shade val="90000"/>
                </a:srgbClr>
              </a:solidFill>
            </a:endParaRPr>
          </a:p>
        </p:txBody>
      </p:sp>
    </p:spTree>
    <p:extLst>
      <p:ext uri="{BB962C8B-B14F-4D97-AF65-F5344CB8AC3E}">
        <p14:creationId xmlns:p14="http://schemas.microsoft.com/office/powerpoint/2010/main" val="16795489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endParaRPr dirty="0">
              <a:solidFill>
                <a:srgbClr val="0F6FC6"/>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9" name="object 39"/>
          <p:cNvSpPr/>
          <p:nvPr/>
        </p:nvSpPr>
        <p:spPr>
          <a:xfrm>
            <a:off x="2590800"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52" name="object 16"/>
          <p:cNvSpPr txBox="1"/>
          <p:nvPr/>
        </p:nvSpPr>
        <p:spPr>
          <a:xfrm>
            <a:off x="1524000" y="4648200"/>
            <a:ext cx="242716" cy="576440"/>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p:txBody>
      </p:sp>
      <p:pic>
        <p:nvPicPr>
          <p:cNvPr id="56" name="صورة 55"/>
          <p:cNvPicPr>
            <a:picLocks noChangeAspect="1"/>
          </p:cNvPicPr>
          <p:nvPr/>
        </p:nvPicPr>
        <p:blipFill rotWithShape="1">
          <a:blip r:embed="rId5"/>
          <a:srcRect l="14166" t="20356" r="13334" b="17391"/>
          <a:stretch/>
        </p:blipFill>
        <p:spPr>
          <a:xfrm>
            <a:off x="4114800" y="3285910"/>
            <a:ext cx="4716000" cy="2276690"/>
          </a:xfrm>
          <a:prstGeom prst="rect">
            <a:avLst/>
          </a:prstGeom>
        </p:spPr>
      </p:pic>
      <p:sp>
        <p:nvSpPr>
          <p:cNvPr id="57"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8"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endParaRPr dirty="0">
              <a:solidFill>
                <a:srgbClr val="0F6FC6"/>
              </a:solidFill>
              <a:latin typeface="Calibri"/>
              <a:cs typeface="Calibri"/>
            </a:endParaRPr>
          </a:p>
        </p:txBody>
      </p:sp>
      <p:sp>
        <p:nvSpPr>
          <p:cNvPr id="34"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103</a:t>
            </a:fld>
            <a:endParaRPr lang="en-US">
              <a:solidFill>
                <a:srgbClr val="04617B">
                  <a:shade val="90000"/>
                </a:srgbClr>
              </a:solidFill>
            </a:endParaRPr>
          </a:p>
        </p:txBody>
      </p:sp>
    </p:spTree>
    <p:extLst>
      <p:ext uri="{BB962C8B-B14F-4D97-AF65-F5344CB8AC3E}">
        <p14:creationId xmlns:p14="http://schemas.microsoft.com/office/powerpoint/2010/main" val="38362701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447799" y="1670706"/>
            <a:ext cx="318917" cy="576440"/>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smtClean="0">
                <a:solidFill>
                  <a:srgbClr val="FF0000"/>
                </a:solidFill>
                <a:latin typeface="Calibri"/>
                <a:cs typeface="Calibri"/>
              </a:rPr>
              <a:t>5</a:t>
            </a:r>
            <a:endParaRPr lang="en-US" b="1" dirty="0">
              <a:solidFill>
                <a:srgbClr val="FF0000"/>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9" name="object 39"/>
          <p:cNvSpPr/>
          <p:nvPr/>
        </p:nvSpPr>
        <p:spPr>
          <a:xfrm>
            <a:off x="2590800"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52" name="object 16"/>
          <p:cNvSpPr txBox="1"/>
          <p:nvPr/>
        </p:nvSpPr>
        <p:spPr>
          <a:xfrm>
            <a:off x="1524000" y="4648200"/>
            <a:ext cx="242716" cy="576440"/>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p:txBody>
      </p:sp>
      <p:pic>
        <p:nvPicPr>
          <p:cNvPr id="56" name="صورة 55"/>
          <p:cNvPicPr>
            <a:picLocks noChangeAspect="1"/>
          </p:cNvPicPr>
          <p:nvPr/>
        </p:nvPicPr>
        <p:blipFill rotWithShape="1">
          <a:blip r:embed="rId6"/>
          <a:srcRect l="14166" t="20356" r="13334" b="17391"/>
          <a:stretch/>
        </p:blipFill>
        <p:spPr>
          <a:xfrm>
            <a:off x="4114800" y="3285910"/>
            <a:ext cx="4716000" cy="2276690"/>
          </a:xfrm>
          <a:prstGeom prst="rect">
            <a:avLst/>
          </a:prstGeom>
        </p:spPr>
      </p:pic>
      <p:sp>
        <p:nvSpPr>
          <p:cNvPr id="57"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8"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endParaRPr dirty="0">
              <a:solidFill>
                <a:srgbClr val="0F6FC6"/>
              </a:solidFill>
              <a:latin typeface="Calibri"/>
              <a:cs typeface="Calibri"/>
            </a:endParaRPr>
          </a:p>
        </p:txBody>
      </p:sp>
      <p:sp>
        <p:nvSpPr>
          <p:cNvPr id="41"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104</a:t>
            </a:fld>
            <a:endParaRPr lang="en-US">
              <a:solidFill>
                <a:srgbClr val="04617B">
                  <a:shade val="90000"/>
                </a:srgbClr>
              </a:solidFill>
            </a:endParaRPr>
          </a:p>
        </p:txBody>
      </p:sp>
    </p:spTree>
    <p:extLst>
      <p:ext uri="{BB962C8B-B14F-4D97-AF65-F5344CB8AC3E}">
        <p14:creationId xmlns:p14="http://schemas.microsoft.com/office/powerpoint/2010/main" val="39545511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9" name="object 39"/>
          <p:cNvSpPr/>
          <p:nvPr/>
        </p:nvSpPr>
        <p:spPr>
          <a:xfrm>
            <a:off x="2578704"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endParaRPr dirty="0">
              <a:solidFill>
                <a:srgbClr val="0F6FC6"/>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6"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7"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endParaRPr dirty="0">
              <a:solidFill>
                <a:srgbClr val="0F6FC6"/>
              </a:solidFill>
              <a:latin typeface="Calibri"/>
              <a:cs typeface="Calibri"/>
            </a:endParaRPr>
          </a:p>
        </p:txBody>
      </p:sp>
      <p:pic>
        <p:nvPicPr>
          <p:cNvPr id="61" name="صورة 60"/>
          <p:cNvPicPr>
            <a:picLocks noChangeAspect="1"/>
          </p:cNvPicPr>
          <p:nvPr/>
        </p:nvPicPr>
        <p:blipFill rotWithShape="1">
          <a:blip r:embed="rId6"/>
          <a:srcRect l="14166" t="20356" r="13334" b="17391"/>
          <a:stretch/>
        </p:blipFill>
        <p:spPr>
          <a:xfrm>
            <a:off x="4419600" y="3285910"/>
            <a:ext cx="4716000" cy="2276690"/>
          </a:xfrm>
          <a:prstGeom prst="rect">
            <a:avLst/>
          </a:prstGeom>
        </p:spPr>
      </p:pic>
      <p:cxnSp>
        <p:nvCxnSpPr>
          <p:cNvPr id="63" name="رابط كسهم مستقيم 62"/>
          <p:cNvCxnSpPr/>
          <p:nvPr/>
        </p:nvCxnSpPr>
        <p:spPr>
          <a:xfrm flipV="1">
            <a:off x="3124200" y="22905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رابط كسهم مستقيم 63"/>
          <p:cNvCxnSpPr/>
          <p:nvPr/>
        </p:nvCxnSpPr>
        <p:spPr>
          <a:xfrm>
            <a:off x="3185351" y="26652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6" name="object 58"/>
          <p:cNvSpPr/>
          <p:nvPr/>
        </p:nvSpPr>
        <p:spPr>
          <a:xfrm>
            <a:off x="3909251" y="2895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8" name="object 58"/>
          <p:cNvSpPr/>
          <p:nvPr/>
        </p:nvSpPr>
        <p:spPr>
          <a:xfrm>
            <a:off x="3886200" y="20574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81" name="object 16"/>
          <p:cNvSpPr txBox="1"/>
          <p:nvPr/>
        </p:nvSpPr>
        <p:spPr>
          <a:xfrm>
            <a:off x="4100683" y="2057400"/>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H</a:t>
            </a:r>
          </a:p>
          <a:p>
            <a:pPr marL="9525">
              <a:spcBef>
                <a:spcPts val="75"/>
              </a:spcBef>
            </a:pPr>
            <a:r>
              <a:rPr lang="en-US" b="1" dirty="0">
                <a:solidFill>
                  <a:srgbClr val="FF0000"/>
                </a:solidFill>
                <a:latin typeface="Calibri"/>
                <a:cs typeface="Calibri"/>
              </a:rPr>
              <a:t>7</a:t>
            </a:r>
          </a:p>
          <a:p>
            <a:pPr marL="9525">
              <a:spcBef>
                <a:spcPts val="75"/>
              </a:spcBef>
            </a:pPr>
            <a:endParaRPr dirty="0">
              <a:solidFill>
                <a:srgbClr val="0F6FC6"/>
              </a:solidFill>
              <a:latin typeface="Calibri"/>
              <a:cs typeface="Calibri"/>
            </a:endParaRPr>
          </a:p>
        </p:txBody>
      </p:sp>
      <p:sp>
        <p:nvSpPr>
          <p:cNvPr id="82" name="object 16"/>
          <p:cNvSpPr txBox="1"/>
          <p:nvPr/>
        </p:nvSpPr>
        <p:spPr>
          <a:xfrm>
            <a:off x="4038600" y="2971800"/>
            <a:ext cx="304800"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p>
          <a:p>
            <a:pPr marL="9525">
              <a:spcBef>
                <a:spcPts val="75"/>
              </a:spcBef>
            </a:pPr>
            <a:r>
              <a:rPr lang="en-US" b="1" dirty="0">
                <a:solidFill>
                  <a:srgbClr val="FF0000"/>
                </a:solidFill>
                <a:latin typeface="Calibri"/>
                <a:cs typeface="Calibri"/>
              </a:rPr>
              <a:t>0</a:t>
            </a:r>
          </a:p>
          <a:p>
            <a:pPr marL="9525">
              <a:spcBef>
                <a:spcPts val="75"/>
              </a:spcBef>
            </a:pPr>
            <a:endParaRPr dirty="0">
              <a:solidFill>
                <a:srgbClr val="0F6FC6"/>
              </a:solidFill>
              <a:latin typeface="Calibri"/>
              <a:cs typeface="Calibri"/>
            </a:endParaRPr>
          </a:p>
        </p:txBody>
      </p:sp>
      <p:sp>
        <p:nvSpPr>
          <p:cNvPr id="69"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105</a:t>
            </a:fld>
            <a:endParaRPr lang="en-US">
              <a:solidFill>
                <a:srgbClr val="04617B">
                  <a:shade val="90000"/>
                </a:srgbClr>
              </a:solidFill>
            </a:endParaRPr>
          </a:p>
        </p:txBody>
      </p:sp>
    </p:spTree>
    <p:extLst>
      <p:ext uri="{BB962C8B-B14F-4D97-AF65-F5344CB8AC3E}">
        <p14:creationId xmlns:p14="http://schemas.microsoft.com/office/powerpoint/2010/main" val="358729561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9" name="object 39"/>
          <p:cNvSpPr/>
          <p:nvPr/>
        </p:nvSpPr>
        <p:spPr>
          <a:xfrm>
            <a:off x="2578704"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endParaRPr dirty="0">
              <a:solidFill>
                <a:srgbClr val="0F6FC6"/>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6"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endParaRPr dirty="0">
              <a:solidFill>
                <a:srgbClr val="0F6FC6"/>
              </a:solidFill>
              <a:latin typeface="Calibri"/>
              <a:cs typeface="Calibri"/>
            </a:endParaRPr>
          </a:p>
        </p:txBody>
      </p:sp>
      <p:sp>
        <p:nvSpPr>
          <p:cNvPr id="57"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endParaRPr dirty="0">
              <a:solidFill>
                <a:srgbClr val="0F6FC6"/>
              </a:solidFill>
              <a:latin typeface="Calibri"/>
              <a:cs typeface="Calibri"/>
            </a:endParaRPr>
          </a:p>
        </p:txBody>
      </p:sp>
      <p:pic>
        <p:nvPicPr>
          <p:cNvPr id="61" name="صورة 60"/>
          <p:cNvPicPr>
            <a:picLocks noChangeAspect="1"/>
          </p:cNvPicPr>
          <p:nvPr/>
        </p:nvPicPr>
        <p:blipFill rotWithShape="1">
          <a:blip r:embed="rId4"/>
          <a:srcRect l="14166" t="20356" r="13334" b="17391"/>
          <a:stretch/>
        </p:blipFill>
        <p:spPr>
          <a:xfrm>
            <a:off x="4419600" y="3285910"/>
            <a:ext cx="4716000" cy="2276690"/>
          </a:xfrm>
          <a:prstGeom prst="rect">
            <a:avLst/>
          </a:prstGeom>
        </p:spPr>
      </p:pic>
      <p:cxnSp>
        <p:nvCxnSpPr>
          <p:cNvPr id="63" name="رابط كسهم مستقيم 62"/>
          <p:cNvCxnSpPr/>
          <p:nvPr/>
        </p:nvCxnSpPr>
        <p:spPr>
          <a:xfrm flipV="1">
            <a:off x="3124200" y="22905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رابط كسهم مستقيم 63"/>
          <p:cNvCxnSpPr/>
          <p:nvPr/>
        </p:nvCxnSpPr>
        <p:spPr>
          <a:xfrm>
            <a:off x="3124200" y="2665248"/>
            <a:ext cx="853249" cy="40427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6" name="object 58"/>
          <p:cNvSpPr/>
          <p:nvPr/>
        </p:nvSpPr>
        <p:spPr>
          <a:xfrm>
            <a:off x="3909251" y="2895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chemeClr val="accent5"/>
          </a:solidFill>
        </p:spPr>
        <p:txBody>
          <a:bodyPr wrap="square" lIns="0" tIns="0" rIns="0" bIns="0" rtlCol="0"/>
          <a:lstStyle/>
          <a:p>
            <a:endParaRPr sz="1350">
              <a:solidFill>
                <a:prstClr val="black"/>
              </a:solidFill>
            </a:endParaRPr>
          </a:p>
        </p:txBody>
      </p:sp>
      <p:sp>
        <p:nvSpPr>
          <p:cNvPr id="68" name="object 58"/>
          <p:cNvSpPr/>
          <p:nvPr/>
        </p:nvSpPr>
        <p:spPr>
          <a:xfrm>
            <a:off x="3886200" y="20574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81" name="object 16"/>
          <p:cNvSpPr txBox="1"/>
          <p:nvPr/>
        </p:nvSpPr>
        <p:spPr>
          <a:xfrm>
            <a:off x="4100683" y="2057400"/>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H</a:t>
            </a:r>
          </a:p>
          <a:p>
            <a:pPr marL="9525">
              <a:spcBef>
                <a:spcPts val="75"/>
              </a:spcBef>
            </a:pPr>
            <a:r>
              <a:rPr lang="en-US" b="1" dirty="0">
                <a:solidFill>
                  <a:srgbClr val="FF0000"/>
                </a:solidFill>
                <a:latin typeface="Calibri"/>
                <a:cs typeface="Calibri"/>
              </a:rPr>
              <a:t>7</a:t>
            </a:r>
          </a:p>
          <a:p>
            <a:pPr marL="9525">
              <a:spcBef>
                <a:spcPts val="75"/>
              </a:spcBef>
            </a:pPr>
            <a:endParaRPr dirty="0">
              <a:solidFill>
                <a:srgbClr val="0F6FC6"/>
              </a:solidFill>
              <a:latin typeface="Calibri"/>
              <a:cs typeface="Calibri"/>
            </a:endParaRPr>
          </a:p>
        </p:txBody>
      </p:sp>
      <p:sp>
        <p:nvSpPr>
          <p:cNvPr id="82" name="object 16"/>
          <p:cNvSpPr txBox="1"/>
          <p:nvPr/>
        </p:nvSpPr>
        <p:spPr>
          <a:xfrm>
            <a:off x="4038600" y="2971800"/>
            <a:ext cx="304800"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p>
          <a:p>
            <a:pPr marL="9525">
              <a:spcBef>
                <a:spcPts val="75"/>
              </a:spcBef>
            </a:pPr>
            <a:r>
              <a:rPr lang="en-US" b="1" dirty="0">
                <a:solidFill>
                  <a:srgbClr val="FF0000"/>
                </a:solidFill>
                <a:latin typeface="Calibri"/>
                <a:cs typeface="Calibri"/>
              </a:rPr>
              <a:t>0</a:t>
            </a:r>
          </a:p>
          <a:p>
            <a:pPr marL="9525">
              <a:spcBef>
                <a:spcPts val="75"/>
              </a:spcBef>
            </a:pPr>
            <a:endParaRPr dirty="0">
              <a:solidFill>
                <a:srgbClr val="0F6FC6"/>
              </a:solidFill>
              <a:latin typeface="Calibri"/>
              <a:cs typeface="Calibri"/>
            </a:endParaRPr>
          </a:p>
        </p:txBody>
      </p:sp>
      <p:sp>
        <p:nvSpPr>
          <p:cNvPr id="69" name="object 20"/>
          <p:cNvSpPr txBox="1"/>
          <p:nvPr/>
        </p:nvSpPr>
        <p:spPr>
          <a:xfrm>
            <a:off x="533399" y="838200"/>
            <a:ext cx="304543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Best first</a:t>
            </a:r>
            <a:r>
              <a:rPr sz="3200" b="1" spc="-45" dirty="0" smtClean="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cxnSp>
        <p:nvCxnSpPr>
          <p:cNvPr id="75" name="رابط كسهم مستقيم 74"/>
          <p:cNvCxnSpPr/>
          <p:nvPr/>
        </p:nvCxnSpPr>
        <p:spPr>
          <a:xfrm>
            <a:off x="1828800" y="2133600"/>
            <a:ext cx="768668" cy="37924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9" name="رابط كسهم مستقيم 78"/>
          <p:cNvCxnSpPr/>
          <p:nvPr/>
        </p:nvCxnSpPr>
        <p:spPr>
          <a:xfrm flipV="1">
            <a:off x="457200" y="2133600"/>
            <a:ext cx="940965" cy="91615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3" name="object 80"/>
          <p:cNvSpPr txBox="1"/>
          <p:nvPr/>
        </p:nvSpPr>
        <p:spPr>
          <a:xfrm>
            <a:off x="5943600" y="1447800"/>
            <a:ext cx="2061210" cy="332303"/>
          </a:xfrm>
          <a:prstGeom prst="rect">
            <a:avLst/>
          </a:prstGeom>
        </p:spPr>
        <p:txBody>
          <a:bodyPr vert="horz" wrap="square" lIns="0" tIns="9049" rIns="0" bIns="0" rtlCol="0">
            <a:spAutoFit/>
          </a:bodyPr>
          <a:lstStyle/>
          <a:p>
            <a:pPr marL="9525">
              <a:spcBef>
                <a:spcPts val="71"/>
              </a:spcBef>
            </a:pPr>
            <a:r>
              <a:rPr sz="2100" b="1" spc="-8" dirty="0">
                <a:solidFill>
                  <a:prstClr val="black"/>
                </a:solidFill>
                <a:latin typeface="Calibri"/>
                <a:cs typeface="Calibri"/>
              </a:rPr>
              <a:t>Path=A-</a:t>
            </a:r>
            <a:r>
              <a:rPr sz="2100" b="1" spc="-8" dirty="0" smtClean="0">
                <a:solidFill>
                  <a:prstClr val="black"/>
                </a:solidFill>
                <a:latin typeface="Calibri"/>
                <a:cs typeface="Calibri"/>
              </a:rPr>
              <a:t>&gt;</a:t>
            </a:r>
            <a:r>
              <a:rPr lang="en-US" sz="2100" b="1" spc="-8" dirty="0" smtClean="0">
                <a:solidFill>
                  <a:prstClr val="black"/>
                </a:solidFill>
                <a:latin typeface="Calibri"/>
                <a:cs typeface="Calibri"/>
              </a:rPr>
              <a:t>C</a:t>
            </a:r>
            <a:r>
              <a:rPr sz="2100" b="1" spc="-8" dirty="0" smtClean="0">
                <a:solidFill>
                  <a:prstClr val="black"/>
                </a:solidFill>
                <a:latin typeface="Calibri"/>
                <a:cs typeface="Calibri"/>
              </a:rPr>
              <a:t>-&gt;</a:t>
            </a:r>
            <a:r>
              <a:rPr lang="en-US" sz="2100" b="1" spc="-8" dirty="0">
                <a:solidFill>
                  <a:prstClr val="black"/>
                </a:solidFill>
                <a:latin typeface="Calibri"/>
                <a:cs typeface="Calibri"/>
              </a:rPr>
              <a:t>E</a:t>
            </a:r>
            <a:r>
              <a:rPr sz="2100" b="1" spc="-8" dirty="0" smtClean="0">
                <a:solidFill>
                  <a:prstClr val="black"/>
                </a:solidFill>
                <a:latin typeface="Calibri"/>
                <a:cs typeface="Calibri"/>
              </a:rPr>
              <a:t>-&gt;G</a:t>
            </a:r>
            <a:r>
              <a:rPr lang="en-US" sz="2100" b="1" spc="-8" dirty="0" smtClean="0">
                <a:solidFill>
                  <a:prstClr val="black"/>
                </a:solidFill>
                <a:latin typeface="Calibri"/>
                <a:cs typeface="Calibri"/>
              </a:rPr>
              <a:t>1</a:t>
            </a:r>
            <a:endParaRPr sz="21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106</a:t>
            </a:fld>
            <a:endParaRPr lang="en-US">
              <a:solidFill>
                <a:srgbClr val="04617B">
                  <a:shade val="90000"/>
                </a:srgbClr>
              </a:solidFill>
            </a:endParaRPr>
          </a:p>
        </p:txBody>
      </p:sp>
    </p:spTree>
    <p:extLst>
      <p:ext uri="{BB962C8B-B14F-4D97-AF65-F5344CB8AC3E}">
        <p14:creationId xmlns:p14="http://schemas.microsoft.com/office/powerpoint/2010/main" val="24877395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sp>
        <p:nvSpPr>
          <p:cNvPr id="84" name="object 84"/>
          <p:cNvSpPr txBox="1"/>
          <p:nvPr/>
        </p:nvSpPr>
        <p:spPr>
          <a:xfrm>
            <a:off x="4630387" y="1470850"/>
            <a:ext cx="283941"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9</a:t>
            </a:r>
            <a:endParaRPr sz="1725" dirty="0">
              <a:solidFill>
                <a:prstClr val="black"/>
              </a:solidFill>
              <a:latin typeface="Calibri"/>
              <a:cs typeface="Calibri"/>
            </a:endParaRPr>
          </a:p>
        </p:txBody>
      </p:sp>
      <p:sp>
        <p:nvSpPr>
          <p:cNvPr id="85" name="object 85"/>
          <p:cNvSpPr txBox="1"/>
          <p:nvPr/>
        </p:nvSpPr>
        <p:spPr>
          <a:xfrm>
            <a:off x="7651527" y="2042827"/>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5</a:t>
            </a:r>
            <a:endParaRPr sz="1725" dirty="0">
              <a:solidFill>
                <a:prstClr val="black"/>
              </a:solidFill>
              <a:latin typeface="Calibri"/>
              <a:cs typeface="Calibri"/>
            </a:endParaRPr>
          </a:p>
        </p:txBody>
      </p:sp>
      <p:sp>
        <p:nvSpPr>
          <p:cNvPr id="86" name="object 86"/>
          <p:cNvSpPr txBox="1"/>
          <p:nvPr/>
        </p:nvSpPr>
        <p:spPr>
          <a:xfrm>
            <a:off x="5530120" y="3439096"/>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3</a:t>
            </a:r>
            <a:endParaRPr sz="1725" dirty="0">
              <a:solidFill>
                <a:prstClr val="black"/>
              </a:solidFill>
              <a:latin typeface="Calibri"/>
              <a:cs typeface="Calibri"/>
            </a:endParaRPr>
          </a:p>
        </p:txBody>
      </p:sp>
      <p:sp>
        <p:nvSpPr>
          <p:cNvPr id="87" name="object 87"/>
          <p:cNvSpPr txBox="1"/>
          <p:nvPr/>
        </p:nvSpPr>
        <p:spPr>
          <a:xfrm>
            <a:off x="3352990" y="36160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2</a:t>
            </a:r>
            <a:endParaRPr sz="1725" dirty="0">
              <a:solidFill>
                <a:prstClr val="black"/>
              </a:solidFill>
              <a:latin typeface="Calibri"/>
              <a:cs typeface="Calibri"/>
            </a:endParaRPr>
          </a:p>
        </p:txBody>
      </p:sp>
      <p:sp>
        <p:nvSpPr>
          <p:cNvPr id="88" name="object 88"/>
          <p:cNvSpPr txBox="1"/>
          <p:nvPr/>
        </p:nvSpPr>
        <p:spPr>
          <a:xfrm>
            <a:off x="276682" y="2477644"/>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90" name="object 90"/>
          <p:cNvSpPr txBox="1"/>
          <p:nvPr/>
        </p:nvSpPr>
        <p:spPr>
          <a:xfrm>
            <a:off x="4013834" y="5139690"/>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1" name="object 91"/>
          <p:cNvSpPr txBox="1"/>
          <p:nvPr/>
        </p:nvSpPr>
        <p:spPr>
          <a:xfrm>
            <a:off x="6295929" y="4982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92" name="object 92"/>
          <p:cNvSpPr txBox="1"/>
          <p:nvPr/>
        </p:nvSpPr>
        <p:spPr>
          <a:xfrm>
            <a:off x="8205216" y="5130774"/>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3" name="object 93"/>
          <p:cNvSpPr txBox="1"/>
          <p:nvPr/>
        </p:nvSpPr>
        <p:spPr>
          <a:xfrm>
            <a:off x="8792908" y="3538823"/>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6"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107</a:t>
            </a:fld>
            <a:endParaRPr lang="en-US">
              <a:solidFill>
                <a:srgbClr val="04617B">
                  <a:shade val="90000"/>
                </a:srgbClr>
              </a:solidFill>
            </a:endParaRPr>
          </a:p>
        </p:txBody>
      </p:sp>
    </p:spTree>
    <p:extLst>
      <p:ext uri="{BB962C8B-B14F-4D97-AF65-F5344CB8AC3E}">
        <p14:creationId xmlns:p14="http://schemas.microsoft.com/office/powerpoint/2010/main" val="34821655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4" name="object 14"/>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5" name="object 15"/>
          <p:cNvSpPr txBox="1"/>
          <p:nvPr/>
        </p:nvSpPr>
        <p:spPr>
          <a:xfrm>
            <a:off x="1532858" y="1743418"/>
            <a:ext cx="33995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smtClean="0">
                <a:solidFill>
                  <a:srgbClr val="FF0000"/>
                </a:solidFill>
                <a:latin typeface="Calibri"/>
                <a:cs typeface="Calibri"/>
              </a:rPr>
              <a:t>5</a:t>
            </a:r>
            <a:endParaRPr lang="en-US" b="1" dirty="0">
              <a:solidFill>
                <a:srgbClr val="FF0000"/>
              </a:solidFill>
              <a:latin typeface="Calibri"/>
              <a:cs typeface="Calibri"/>
            </a:endParaRPr>
          </a:p>
          <a:p>
            <a:pPr marL="9525">
              <a:spcBef>
                <a:spcPts val="75"/>
              </a:spcBef>
            </a:pPr>
            <a:r>
              <a:rPr lang="en-US" b="1" dirty="0" smtClean="0">
                <a:solidFill>
                  <a:srgbClr val="0F6FC6"/>
                </a:solidFill>
                <a:latin typeface="Calibri"/>
                <a:cs typeface="Calibri"/>
              </a:rPr>
              <a:t>11 </a:t>
            </a:r>
            <a:endParaRPr dirty="0">
              <a:solidFill>
                <a:srgbClr val="0F6FC6"/>
              </a:solidFill>
              <a:latin typeface="Calibri"/>
              <a:cs typeface="Calibri"/>
            </a:endParaRPr>
          </a:p>
        </p:txBody>
      </p:sp>
      <p:sp>
        <p:nvSpPr>
          <p:cNvPr id="16" name="object 16"/>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7" name="object 17"/>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0" name="object 20"/>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3" name="object 23"/>
          <p:cNvSpPr txBox="1"/>
          <p:nvPr/>
        </p:nvSpPr>
        <p:spPr>
          <a:xfrm>
            <a:off x="915162" y="3439153"/>
            <a:ext cx="757238" cy="1563088"/>
          </a:xfrm>
          <a:prstGeom prst="rect">
            <a:avLst/>
          </a:prstGeom>
        </p:spPr>
        <p:txBody>
          <a:bodyPr vert="horz" wrap="square" lIns="0" tIns="10001" rIns="0" bIns="0" rtlCol="0">
            <a:spAutoFit/>
          </a:bodyPr>
          <a:lstStyle/>
          <a:p>
            <a:pPr marL="66675">
              <a:spcBef>
                <a:spcPts val="79"/>
              </a:spcBef>
            </a:pPr>
            <a:endParaRPr sz="1725" dirty="0">
              <a:solidFill>
                <a:prstClr val="black"/>
              </a:solidFill>
              <a:latin typeface="Calibri"/>
              <a:cs typeface="Calibri"/>
            </a:endParaRPr>
          </a:p>
          <a:p>
            <a:endParaRPr sz="1725" dirty="0">
              <a:solidFill>
                <a:prstClr val="black"/>
              </a:solidFill>
              <a:latin typeface="Times New Roman"/>
              <a:cs typeface="Times New Roman"/>
            </a:endParaRPr>
          </a:p>
          <a:p>
            <a:pPr>
              <a:spcBef>
                <a:spcPts val="4"/>
              </a:spcBef>
            </a:pPr>
            <a:endParaRPr sz="1950" dirty="0">
              <a:solidFill>
                <a:prstClr val="black"/>
              </a:solidFill>
              <a:latin typeface="Times New Roman"/>
              <a:cs typeface="Times New Roman"/>
            </a:endParaRPr>
          </a:p>
          <a:p>
            <a:pPr marL="9525"/>
            <a:r>
              <a:rPr lang="en-US" sz="1725" b="1" dirty="0">
                <a:solidFill>
                  <a:prstClr val="black"/>
                </a:solidFill>
                <a:latin typeface="Calibri"/>
                <a:cs typeface="Calibri"/>
              </a:rPr>
              <a:t>6</a:t>
            </a:r>
            <a:endParaRPr sz="1725" dirty="0">
              <a:solidFill>
                <a:prstClr val="black"/>
              </a:solidFill>
              <a:latin typeface="Calibri"/>
              <a:cs typeface="Calibri"/>
            </a:endParaRPr>
          </a:p>
          <a:p>
            <a:pPr marR="3810">
              <a:spcBef>
                <a:spcPts val="1433"/>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24" name="object 24"/>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dirty="0">
              <a:solidFill>
                <a:prstClr val="black"/>
              </a:solidFill>
              <a:latin typeface="Calibri"/>
              <a:cs typeface="Calibri"/>
            </a:endParaRPr>
          </a:p>
        </p:txBody>
      </p:sp>
      <p:sp>
        <p:nvSpPr>
          <p:cNvPr id="25" name="object 25"/>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a:solidFill>
                <a:prstClr val="black"/>
              </a:solidFill>
              <a:latin typeface="Calibri"/>
              <a:cs typeface="Calibri"/>
            </a:endParaRPr>
          </a:p>
          <a:p>
            <a:pPr marL="9525"/>
            <a:r>
              <a:rPr sz="1725" b="1" dirty="0">
                <a:solidFill>
                  <a:prstClr val="black"/>
                </a:solidFill>
                <a:latin typeface="Calibri"/>
                <a:cs typeface="Calibri"/>
              </a:rPr>
              <a:t>A</a:t>
            </a:r>
            <a:endParaRPr sz="1725">
              <a:solidFill>
                <a:prstClr val="black"/>
              </a:solidFill>
              <a:latin typeface="Calibri"/>
              <a:cs typeface="Calibri"/>
            </a:endParaRPr>
          </a:p>
        </p:txBody>
      </p:sp>
      <p:sp>
        <p:nvSpPr>
          <p:cNvPr id="28" name="object 12"/>
          <p:cNvSpPr txBox="1"/>
          <p:nvPr/>
        </p:nvSpPr>
        <p:spPr>
          <a:xfrm>
            <a:off x="1516856" y="4760338"/>
            <a:ext cx="38547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B</a:t>
            </a:r>
          </a:p>
          <a:p>
            <a:pPr marL="9525">
              <a:spcBef>
                <a:spcPts val="75"/>
              </a:spcBef>
            </a:pPr>
            <a:r>
              <a:rPr lang="en-US" b="1" dirty="0" smtClean="0">
                <a:solidFill>
                  <a:srgbClr val="FF0000"/>
                </a:solidFill>
                <a:latin typeface="Calibri"/>
                <a:cs typeface="Calibri"/>
              </a:rPr>
              <a:t>6</a:t>
            </a:r>
          </a:p>
          <a:p>
            <a:pPr marL="9525">
              <a:spcBef>
                <a:spcPts val="75"/>
              </a:spcBef>
            </a:pPr>
            <a:r>
              <a:rPr lang="en-US" b="1" dirty="0" smtClean="0">
                <a:solidFill>
                  <a:srgbClr val="0F6FC6"/>
                </a:solidFill>
                <a:latin typeface="Calibri"/>
                <a:cs typeface="Calibri"/>
              </a:rPr>
              <a:t>12</a:t>
            </a:r>
            <a:endParaRPr dirty="0">
              <a:solidFill>
                <a:srgbClr val="0F6FC6"/>
              </a:solidFill>
              <a:latin typeface="Calibri"/>
              <a:cs typeface="Calibri"/>
            </a:endParaRPr>
          </a:p>
        </p:txBody>
      </p:sp>
      <p:pic>
        <p:nvPicPr>
          <p:cNvPr id="22" name="صورة 21"/>
          <p:cNvPicPr>
            <a:picLocks noChangeAspect="1"/>
          </p:cNvPicPr>
          <p:nvPr/>
        </p:nvPicPr>
        <p:blipFill rotWithShape="1">
          <a:blip r:embed="rId4"/>
          <a:srcRect l="14166" t="20356" r="13334" b="17391"/>
          <a:stretch/>
        </p:blipFill>
        <p:spPr>
          <a:xfrm>
            <a:off x="4114800" y="3285910"/>
            <a:ext cx="4716000" cy="2276690"/>
          </a:xfrm>
          <a:prstGeom prst="rect">
            <a:avLst/>
          </a:prstGeom>
        </p:spPr>
      </p:pic>
      <p:sp>
        <p:nvSpPr>
          <p:cNvPr id="26"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108</a:t>
            </a:fld>
            <a:endParaRPr lang="en-US">
              <a:solidFill>
                <a:srgbClr val="04617B">
                  <a:shade val="90000"/>
                </a:srgbClr>
              </a:solidFill>
            </a:endParaRPr>
          </a:p>
        </p:txBody>
      </p:sp>
    </p:spTree>
    <p:extLst>
      <p:ext uri="{BB962C8B-B14F-4D97-AF65-F5344CB8AC3E}">
        <p14:creationId xmlns:p14="http://schemas.microsoft.com/office/powerpoint/2010/main" val="20797729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9" name="object 39"/>
          <p:cNvSpPr/>
          <p:nvPr/>
        </p:nvSpPr>
        <p:spPr>
          <a:xfrm>
            <a:off x="2590800"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a:t>
            </a:r>
            <a:r>
              <a:rPr lang="en-US" sz="1725" b="1" dirty="0" smtClean="0">
                <a:solidFill>
                  <a:prstClr val="black"/>
                </a:solidFill>
                <a:latin typeface="Calibri"/>
                <a:cs typeface="Calibri"/>
              </a:rPr>
              <a:t>,C</a:t>
            </a:r>
            <a:endParaRPr sz="1725" dirty="0">
              <a:solidFill>
                <a:prstClr val="black"/>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pic>
        <p:nvPicPr>
          <p:cNvPr id="56" name="صورة 55"/>
          <p:cNvPicPr>
            <a:picLocks noChangeAspect="1"/>
          </p:cNvPicPr>
          <p:nvPr/>
        </p:nvPicPr>
        <p:blipFill rotWithShape="1">
          <a:blip r:embed="rId6"/>
          <a:srcRect l="14166" t="20356" r="13334" b="17391"/>
          <a:stretch/>
        </p:blipFill>
        <p:spPr>
          <a:xfrm>
            <a:off x="4114800" y="3285910"/>
            <a:ext cx="4716000" cy="2276690"/>
          </a:xfrm>
          <a:prstGeom prst="rect">
            <a:avLst/>
          </a:prstGeom>
        </p:spPr>
      </p:pic>
      <p:sp>
        <p:nvSpPr>
          <p:cNvPr id="57"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15</a:t>
            </a:r>
            <a:endParaRPr dirty="0">
              <a:solidFill>
                <a:srgbClr val="0F6FC6"/>
              </a:solidFill>
              <a:latin typeface="Calibri"/>
              <a:cs typeface="Calibri"/>
            </a:endParaRPr>
          </a:p>
        </p:txBody>
      </p:sp>
      <p:sp>
        <p:nvSpPr>
          <p:cNvPr id="58"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9"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109</a:t>
            </a:fld>
            <a:endParaRPr lang="en-US">
              <a:solidFill>
                <a:srgbClr val="04617B">
                  <a:shade val="90000"/>
                </a:srgbClr>
              </a:solidFill>
            </a:endParaRPr>
          </a:p>
        </p:txBody>
      </p:sp>
    </p:spTree>
    <p:extLst>
      <p:ext uri="{BB962C8B-B14F-4D97-AF65-F5344CB8AC3E}">
        <p14:creationId xmlns:p14="http://schemas.microsoft.com/office/powerpoint/2010/main" val="2532038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11</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1713927"/>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B</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470545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08626"/>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39" name="object 39"/>
          <p:cNvSpPr/>
          <p:nvPr/>
        </p:nvSpPr>
        <p:spPr>
          <a:xfrm>
            <a:off x="2590800"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a:t>
            </a:r>
            <a:r>
              <a:rPr lang="en-US" sz="1725" b="1" dirty="0" smtClean="0">
                <a:solidFill>
                  <a:prstClr val="black"/>
                </a:solidFill>
                <a:latin typeface="Calibri"/>
                <a:cs typeface="Calibri"/>
              </a:rPr>
              <a:t>C,B</a:t>
            </a:r>
            <a:endParaRPr sz="1725" dirty="0">
              <a:solidFill>
                <a:prstClr val="black"/>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pic>
        <p:nvPicPr>
          <p:cNvPr id="56" name="صورة 55"/>
          <p:cNvPicPr>
            <a:picLocks noChangeAspect="1"/>
          </p:cNvPicPr>
          <p:nvPr/>
        </p:nvPicPr>
        <p:blipFill rotWithShape="1">
          <a:blip r:embed="rId7"/>
          <a:srcRect l="14166" t="20356" r="13334" b="17391"/>
          <a:stretch/>
        </p:blipFill>
        <p:spPr>
          <a:xfrm>
            <a:off x="4114800" y="3285910"/>
            <a:ext cx="4716000" cy="2276690"/>
          </a:xfrm>
          <a:prstGeom prst="rect">
            <a:avLst/>
          </a:prstGeom>
        </p:spPr>
      </p:pic>
      <p:sp>
        <p:nvSpPr>
          <p:cNvPr id="57"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15</a:t>
            </a:r>
            <a:endParaRPr dirty="0">
              <a:solidFill>
                <a:srgbClr val="0F6FC6"/>
              </a:solidFill>
              <a:latin typeface="Calibri"/>
              <a:cs typeface="Calibri"/>
            </a:endParaRPr>
          </a:p>
        </p:txBody>
      </p:sp>
      <p:sp>
        <p:nvSpPr>
          <p:cNvPr id="58"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9"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40" name="object 16"/>
          <p:cNvSpPr txBox="1"/>
          <p:nvPr/>
        </p:nvSpPr>
        <p:spPr>
          <a:xfrm>
            <a:off x="2805284" y="5181600"/>
            <a:ext cx="242716"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p>
          <a:p>
            <a:pPr marL="9525">
              <a:spcBef>
                <a:spcPts val="75"/>
              </a:spcBef>
            </a:pPr>
            <a:r>
              <a:rPr lang="en-US" b="1" dirty="0">
                <a:solidFill>
                  <a:srgbClr val="FF0000"/>
                </a:solidFill>
                <a:latin typeface="Calibri"/>
                <a:cs typeface="Calibri"/>
              </a:rPr>
              <a:t>2</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110</a:t>
            </a:fld>
            <a:endParaRPr lang="en-US">
              <a:solidFill>
                <a:srgbClr val="04617B">
                  <a:shade val="90000"/>
                </a:srgbClr>
              </a:solidFill>
            </a:endParaRPr>
          </a:p>
        </p:txBody>
      </p:sp>
    </p:spTree>
    <p:extLst>
      <p:ext uri="{BB962C8B-B14F-4D97-AF65-F5344CB8AC3E}">
        <p14:creationId xmlns:p14="http://schemas.microsoft.com/office/powerpoint/2010/main" val="26808517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39" name="object 39"/>
          <p:cNvSpPr/>
          <p:nvPr/>
        </p:nvSpPr>
        <p:spPr>
          <a:xfrm>
            <a:off x="2578704"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cxnSp>
        <p:nvCxnSpPr>
          <p:cNvPr id="3" name="رابط كسهم مستقيم 2"/>
          <p:cNvCxnSpPr/>
          <p:nvPr/>
        </p:nvCxnSpPr>
        <p:spPr>
          <a:xfrm flipV="1">
            <a:off x="3063049" y="4953000"/>
            <a:ext cx="785051" cy="303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419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3" name="object 51"/>
          <p:cNvSpPr txBox="1"/>
          <p:nvPr/>
        </p:nvSpPr>
        <p:spPr>
          <a:xfrm>
            <a:off x="7391400" y="1821187"/>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a:t>
            </a:r>
            <a:r>
              <a:rPr lang="en-US" sz="1725" b="1" dirty="0" smtClean="0">
                <a:solidFill>
                  <a:prstClr val="black"/>
                </a:solidFill>
                <a:latin typeface="Calibri"/>
                <a:cs typeface="Calibri"/>
              </a:rPr>
              <a:t>C,B,D</a:t>
            </a:r>
            <a:endParaRPr sz="1725" dirty="0">
              <a:solidFill>
                <a:prstClr val="black"/>
              </a:solidFill>
              <a:latin typeface="Calibri"/>
              <a:cs typeface="Calibri"/>
            </a:endParaRPr>
          </a:p>
        </p:txBody>
      </p:sp>
      <p:sp>
        <p:nvSpPr>
          <p:cNvPr id="51"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6"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15</a:t>
            </a:r>
            <a:endParaRPr dirty="0">
              <a:solidFill>
                <a:srgbClr val="0F6FC6"/>
              </a:solidFill>
              <a:latin typeface="Calibri"/>
              <a:cs typeface="Calibri"/>
            </a:endParaRPr>
          </a:p>
        </p:txBody>
      </p:sp>
      <p:sp>
        <p:nvSpPr>
          <p:cNvPr id="57"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8" name="object 16"/>
          <p:cNvSpPr txBox="1"/>
          <p:nvPr/>
        </p:nvSpPr>
        <p:spPr>
          <a:xfrm>
            <a:off x="2805284" y="5181600"/>
            <a:ext cx="242716"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p>
          <a:p>
            <a:pPr marL="9525">
              <a:spcBef>
                <a:spcPts val="75"/>
              </a:spcBef>
            </a:pPr>
            <a:r>
              <a:rPr lang="en-US" b="1" dirty="0">
                <a:solidFill>
                  <a:srgbClr val="FF0000"/>
                </a:solidFill>
                <a:latin typeface="Calibri"/>
                <a:cs typeface="Calibri"/>
              </a:rPr>
              <a:t>2</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9" name="object 16"/>
          <p:cNvSpPr txBox="1"/>
          <p:nvPr/>
        </p:nvSpPr>
        <p:spPr>
          <a:xfrm>
            <a:off x="4038600" y="5410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17</a:t>
            </a:r>
            <a:endParaRPr dirty="0">
              <a:solidFill>
                <a:srgbClr val="0F6FC6"/>
              </a:solidFill>
              <a:latin typeface="Calibri"/>
              <a:cs typeface="Calibri"/>
            </a:endParaRPr>
          </a:p>
        </p:txBody>
      </p:sp>
      <p:sp>
        <p:nvSpPr>
          <p:cNvPr id="60" name="object 16"/>
          <p:cNvSpPr txBox="1"/>
          <p:nvPr/>
        </p:nvSpPr>
        <p:spPr>
          <a:xfrm>
            <a:off x="3948283" y="44677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14</a:t>
            </a:r>
            <a:endParaRPr dirty="0">
              <a:solidFill>
                <a:srgbClr val="0F6FC6"/>
              </a:solidFill>
              <a:latin typeface="Calibri"/>
              <a:cs typeface="Calibri"/>
            </a:endParaRPr>
          </a:p>
        </p:txBody>
      </p:sp>
      <p:pic>
        <p:nvPicPr>
          <p:cNvPr id="61" name="صورة 60"/>
          <p:cNvPicPr>
            <a:picLocks noChangeAspect="1"/>
          </p:cNvPicPr>
          <p:nvPr/>
        </p:nvPicPr>
        <p:blipFill rotWithShape="1">
          <a:blip r:embed="rId7"/>
          <a:srcRect l="14166" t="20356" r="13334" b="17391"/>
          <a:stretch/>
        </p:blipFill>
        <p:spPr>
          <a:xfrm>
            <a:off x="4419600" y="3285910"/>
            <a:ext cx="4716000" cy="2276690"/>
          </a:xfrm>
          <a:prstGeom prst="rect">
            <a:avLst/>
          </a:prstGeom>
        </p:spPr>
      </p:pic>
      <p:sp>
        <p:nvSpPr>
          <p:cNvPr id="63"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111</a:t>
            </a:fld>
            <a:endParaRPr lang="en-US">
              <a:solidFill>
                <a:srgbClr val="04617B">
                  <a:shade val="90000"/>
                </a:srgbClr>
              </a:solidFill>
            </a:endParaRPr>
          </a:p>
        </p:txBody>
      </p:sp>
    </p:spTree>
    <p:extLst>
      <p:ext uri="{BB962C8B-B14F-4D97-AF65-F5344CB8AC3E}">
        <p14:creationId xmlns:p14="http://schemas.microsoft.com/office/powerpoint/2010/main" val="3504554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39" name="object 39"/>
          <p:cNvSpPr/>
          <p:nvPr/>
        </p:nvSpPr>
        <p:spPr>
          <a:xfrm>
            <a:off x="2578704"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cxnSp>
        <p:nvCxnSpPr>
          <p:cNvPr id="3" name="رابط كسهم مستقيم 2"/>
          <p:cNvCxnSpPr/>
          <p:nvPr/>
        </p:nvCxnSpPr>
        <p:spPr>
          <a:xfrm flipV="1">
            <a:off x="3063049" y="4953000"/>
            <a:ext cx="785051" cy="303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419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3" name="object 51"/>
          <p:cNvSpPr txBox="1"/>
          <p:nvPr/>
        </p:nvSpPr>
        <p:spPr>
          <a:xfrm>
            <a:off x="7391400" y="1821187"/>
            <a:ext cx="129540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a:t>
            </a:r>
            <a:r>
              <a:rPr lang="en-US" sz="1725" b="1" dirty="0">
                <a:solidFill>
                  <a:prstClr val="black"/>
                </a:solidFill>
                <a:latin typeface="Calibri"/>
                <a:cs typeface="Calibri"/>
              </a:rPr>
              <a:t>C</a:t>
            </a:r>
            <a:r>
              <a:rPr sz="1725" b="1" dirty="0" smtClean="0">
                <a:solidFill>
                  <a:prstClr val="black"/>
                </a:solidFill>
                <a:latin typeface="Calibri"/>
                <a:cs typeface="Calibri"/>
              </a:rPr>
              <a:t>,</a:t>
            </a:r>
            <a:r>
              <a:rPr lang="en-US" sz="1725" b="1" dirty="0">
                <a:solidFill>
                  <a:prstClr val="black"/>
                </a:solidFill>
                <a:latin typeface="Calibri"/>
                <a:cs typeface="Calibri"/>
              </a:rPr>
              <a:t>B</a:t>
            </a:r>
            <a:r>
              <a:rPr lang="en-US" sz="1725" b="1" dirty="0" smtClean="0">
                <a:solidFill>
                  <a:prstClr val="black"/>
                </a:solidFill>
                <a:latin typeface="Calibri"/>
                <a:cs typeface="Calibri"/>
              </a:rPr>
              <a:t>,D,E,G1</a:t>
            </a:r>
            <a:endParaRPr sz="1725" dirty="0">
              <a:solidFill>
                <a:prstClr val="black"/>
              </a:solidFill>
              <a:latin typeface="Calibri"/>
              <a:cs typeface="Calibri"/>
            </a:endParaRPr>
          </a:p>
        </p:txBody>
      </p:sp>
      <p:sp>
        <p:nvSpPr>
          <p:cNvPr id="51"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6"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15</a:t>
            </a:r>
            <a:endParaRPr dirty="0">
              <a:solidFill>
                <a:srgbClr val="0F6FC6"/>
              </a:solidFill>
              <a:latin typeface="Calibri"/>
              <a:cs typeface="Calibri"/>
            </a:endParaRPr>
          </a:p>
        </p:txBody>
      </p:sp>
      <p:sp>
        <p:nvSpPr>
          <p:cNvPr id="57"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8" name="object 16"/>
          <p:cNvSpPr txBox="1"/>
          <p:nvPr/>
        </p:nvSpPr>
        <p:spPr>
          <a:xfrm>
            <a:off x="2805284" y="5181600"/>
            <a:ext cx="242716"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p>
          <a:p>
            <a:pPr marL="9525">
              <a:spcBef>
                <a:spcPts val="75"/>
              </a:spcBef>
            </a:pPr>
            <a:r>
              <a:rPr lang="en-US" b="1" dirty="0">
                <a:solidFill>
                  <a:srgbClr val="FF0000"/>
                </a:solidFill>
                <a:latin typeface="Calibri"/>
                <a:cs typeface="Calibri"/>
              </a:rPr>
              <a:t>2</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9" name="object 16"/>
          <p:cNvSpPr txBox="1"/>
          <p:nvPr/>
        </p:nvSpPr>
        <p:spPr>
          <a:xfrm>
            <a:off x="4038600" y="5410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17</a:t>
            </a:r>
            <a:endParaRPr dirty="0">
              <a:solidFill>
                <a:srgbClr val="0F6FC6"/>
              </a:solidFill>
              <a:latin typeface="Calibri"/>
              <a:cs typeface="Calibri"/>
            </a:endParaRPr>
          </a:p>
        </p:txBody>
      </p:sp>
      <p:sp>
        <p:nvSpPr>
          <p:cNvPr id="60" name="object 16"/>
          <p:cNvSpPr txBox="1"/>
          <p:nvPr/>
        </p:nvSpPr>
        <p:spPr>
          <a:xfrm>
            <a:off x="3948283" y="44677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14</a:t>
            </a:r>
            <a:endParaRPr dirty="0">
              <a:solidFill>
                <a:srgbClr val="0F6FC6"/>
              </a:solidFill>
              <a:latin typeface="Calibri"/>
              <a:cs typeface="Calibri"/>
            </a:endParaRPr>
          </a:p>
        </p:txBody>
      </p:sp>
      <p:pic>
        <p:nvPicPr>
          <p:cNvPr id="61" name="صورة 60"/>
          <p:cNvPicPr>
            <a:picLocks noChangeAspect="1"/>
          </p:cNvPicPr>
          <p:nvPr/>
        </p:nvPicPr>
        <p:blipFill rotWithShape="1">
          <a:blip r:embed="rId7"/>
          <a:srcRect l="14166" t="20356" r="13334" b="17391"/>
          <a:stretch/>
        </p:blipFill>
        <p:spPr>
          <a:xfrm>
            <a:off x="4419600" y="3285910"/>
            <a:ext cx="4716000" cy="2276690"/>
          </a:xfrm>
          <a:prstGeom prst="rect">
            <a:avLst/>
          </a:prstGeom>
        </p:spPr>
      </p:pic>
      <p:sp>
        <p:nvSpPr>
          <p:cNvPr id="55"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cxnSp>
        <p:nvCxnSpPr>
          <p:cNvPr id="63" name="رابط كسهم مستقيم 62"/>
          <p:cNvCxnSpPr/>
          <p:nvPr/>
        </p:nvCxnSpPr>
        <p:spPr>
          <a:xfrm flipV="1">
            <a:off x="3124200" y="22905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رابط كسهم مستقيم 63"/>
          <p:cNvCxnSpPr/>
          <p:nvPr/>
        </p:nvCxnSpPr>
        <p:spPr>
          <a:xfrm>
            <a:off x="3185351" y="26652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6" name="object 58"/>
          <p:cNvSpPr/>
          <p:nvPr/>
        </p:nvSpPr>
        <p:spPr>
          <a:xfrm>
            <a:off x="3909251" y="2895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8" name="object 58"/>
          <p:cNvSpPr/>
          <p:nvPr/>
        </p:nvSpPr>
        <p:spPr>
          <a:xfrm>
            <a:off x="3886200" y="20574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0" name="object 37"/>
          <p:cNvSpPr txBox="1"/>
          <p:nvPr/>
        </p:nvSpPr>
        <p:spPr>
          <a:xfrm>
            <a:off x="3399662" y="20871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4" name="object 37"/>
          <p:cNvSpPr txBox="1"/>
          <p:nvPr/>
        </p:nvSpPr>
        <p:spPr>
          <a:xfrm>
            <a:off x="3413951" y="27729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sp>
        <p:nvSpPr>
          <p:cNvPr id="81" name="object 16"/>
          <p:cNvSpPr txBox="1"/>
          <p:nvPr/>
        </p:nvSpPr>
        <p:spPr>
          <a:xfrm>
            <a:off x="4100683" y="2057400"/>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H</a:t>
            </a:r>
          </a:p>
          <a:p>
            <a:pPr marL="9525">
              <a:spcBef>
                <a:spcPts val="75"/>
              </a:spcBef>
            </a:pPr>
            <a:r>
              <a:rPr lang="en-US" b="1" dirty="0">
                <a:solidFill>
                  <a:srgbClr val="FF0000"/>
                </a:solidFill>
                <a:latin typeface="Calibri"/>
                <a:cs typeface="Calibri"/>
              </a:rPr>
              <a:t>7</a:t>
            </a:r>
          </a:p>
          <a:p>
            <a:pPr marL="9525">
              <a:spcBef>
                <a:spcPts val="75"/>
              </a:spcBef>
            </a:pPr>
            <a:r>
              <a:rPr lang="en-US" dirty="0" smtClean="0">
                <a:solidFill>
                  <a:srgbClr val="0F6FC6"/>
                </a:solidFill>
                <a:latin typeface="Calibri"/>
                <a:cs typeface="Calibri"/>
              </a:rPr>
              <a:t>22</a:t>
            </a:r>
            <a:endParaRPr dirty="0">
              <a:solidFill>
                <a:srgbClr val="0F6FC6"/>
              </a:solidFill>
              <a:latin typeface="Calibri"/>
              <a:cs typeface="Calibri"/>
            </a:endParaRPr>
          </a:p>
        </p:txBody>
      </p:sp>
      <p:sp>
        <p:nvSpPr>
          <p:cNvPr id="82" name="object 16"/>
          <p:cNvSpPr txBox="1"/>
          <p:nvPr/>
        </p:nvSpPr>
        <p:spPr>
          <a:xfrm>
            <a:off x="4038600" y="2971800"/>
            <a:ext cx="304800"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p>
          <a:p>
            <a:pPr marL="9525">
              <a:spcBef>
                <a:spcPts val="75"/>
              </a:spcBef>
            </a:pPr>
            <a:r>
              <a:rPr lang="en-US" b="1" dirty="0">
                <a:solidFill>
                  <a:srgbClr val="FF0000"/>
                </a:solidFill>
                <a:latin typeface="Calibri"/>
                <a:cs typeface="Calibri"/>
              </a:rPr>
              <a:t>0</a:t>
            </a:r>
          </a:p>
          <a:p>
            <a:pPr marL="9525">
              <a:spcBef>
                <a:spcPts val="75"/>
              </a:spcBef>
            </a:pPr>
            <a:r>
              <a:rPr lang="en-US" dirty="0" smtClean="0">
                <a:solidFill>
                  <a:srgbClr val="0F6FC6"/>
                </a:solidFill>
                <a:latin typeface="Calibri"/>
                <a:cs typeface="Calibri"/>
              </a:rPr>
              <a:t>13</a:t>
            </a:r>
            <a:endParaRPr dirty="0">
              <a:solidFill>
                <a:srgbClr val="0F6FC6"/>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112</a:t>
            </a:fld>
            <a:endParaRPr lang="en-US">
              <a:solidFill>
                <a:srgbClr val="04617B">
                  <a:shade val="90000"/>
                </a:srgbClr>
              </a:solidFill>
            </a:endParaRPr>
          </a:p>
        </p:txBody>
      </p:sp>
    </p:spTree>
    <p:extLst>
      <p:ext uri="{BB962C8B-B14F-4D97-AF65-F5344CB8AC3E}">
        <p14:creationId xmlns:p14="http://schemas.microsoft.com/office/powerpoint/2010/main" val="24012369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39" name="object 39"/>
          <p:cNvSpPr/>
          <p:nvPr/>
        </p:nvSpPr>
        <p:spPr>
          <a:xfrm>
            <a:off x="2578704" y="236220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5" name="object 45"/>
          <p:cNvSpPr/>
          <p:nvPr/>
        </p:nvSpPr>
        <p:spPr>
          <a:xfrm>
            <a:off x="1850517" y="1651645"/>
            <a:ext cx="861821" cy="31317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cxnSp>
        <p:nvCxnSpPr>
          <p:cNvPr id="3" name="رابط كسهم مستقيم 2"/>
          <p:cNvCxnSpPr/>
          <p:nvPr/>
        </p:nvCxnSpPr>
        <p:spPr>
          <a:xfrm flipV="1">
            <a:off x="3063049" y="4953000"/>
            <a:ext cx="785051" cy="303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419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3" name="object 51"/>
          <p:cNvSpPr txBox="1"/>
          <p:nvPr/>
        </p:nvSpPr>
        <p:spPr>
          <a:xfrm>
            <a:off x="7391400" y="1821187"/>
            <a:ext cx="121920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a:t>
            </a:r>
            <a:r>
              <a:rPr lang="en-US" sz="1725" b="1" dirty="0" smtClean="0">
                <a:solidFill>
                  <a:prstClr val="black"/>
                </a:solidFill>
                <a:latin typeface="Calibri"/>
                <a:cs typeface="Calibri"/>
              </a:rPr>
              <a:t>C,B,D,E,G1</a:t>
            </a:r>
            <a:endParaRPr sz="1725" dirty="0">
              <a:solidFill>
                <a:prstClr val="black"/>
              </a:solidFill>
              <a:latin typeface="Calibri"/>
              <a:cs typeface="Calibri"/>
            </a:endParaRPr>
          </a:p>
        </p:txBody>
      </p:sp>
      <p:sp>
        <p:nvSpPr>
          <p:cNvPr id="51" name="object 16"/>
          <p:cNvSpPr txBox="1"/>
          <p:nvPr/>
        </p:nvSpPr>
        <p:spPr>
          <a:xfrm>
            <a:off x="1447799" y="1670706"/>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p>
          <a:p>
            <a:pPr marL="9525">
              <a:spcBef>
                <a:spcPts val="75"/>
              </a:spcBef>
            </a:pPr>
            <a:r>
              <a:rPr lang="en-US" b="1" dirty="0">
                <a:solidFill>
                  <a:srgbClr val="FF0000"/>
                </a:solidFill>
                <a:latin typeface="Calibri"/>
                <a:cs typeface="Calibri"/>
              </a:rPr>
              <a:t>5</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2" name="object 16"/>
          <p:cNvSpPr txBox="1"/>
          <p:nvPr/>
        </p:nvSpPr>
        <p:spPr>
          <a:xfrm>
            <a:off x="1524000" y="4648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6" name="object 16"/>
          <p:cNvSpPr txBox="1"/>
          <p:nvPr/>
        </p:nvSpPr>
        <p:spPr>
          <a:xfrm>
            <a:off x="2819400" y="1447800"/>
            <a:ext cx="318917"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15</a:t>
            </a:r>
            <a:endParaRPr dirty="0">
              <a:solidFill>
                <a:srgbClr val="0F6FC6"/>
              </a:solidFill>
              <a:latin typeface="Calibri"/>
              <a:cs typeface="Calibri"/>
            </a:endParaRPr>
          </a:p>
        </p:txBody>
      </p:sp>
      <p:sp>
        <p:nvSpPr>
          <p:cNvPr id="57" name="object 16"/>
          <p:cNvSpPr txBox="1"/>
          <p:nvPr/>
        </p:nvSpPr>
        <p:spPr>
          <a:xfrm>
            <a:off x="2819400" y="24103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12</a:t>
            </a:r>
            <a:endParaRPr dirty="0">
              <a:solidFill>
                <a:srgbClr val="0F6FC6"/>
              </a:solidFill>
              <a:latin typeface="Calibri"/>
              <a:cs typeface="Calibri"/>
            </a:endParaRPr>
          </a:p>
        </p:txBody>
      </p:sp>
      <p:sp>
        <p:nvSpPr>
          <p:cNvPr id="58" name="object 16"/>
          <p:cNvSpPr txBox="1"/>
          <p:nvPr/>
        </p:nvSpPr>
        <p:spPr>
          <a:xfrm>
            <a:off x="2805284" y="5181600"/>
            <a:ext cx="242716"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p>
          <a:p>
            <a:pPr marL="9525">
              <a:spcBef>
                <a:spcPts val="75"/>
              </a:spcBef>
            </a:pPr>
            <a:r>
              <a:rPr lang="en-US" b="1" dirty="0">
                <a:solidFill>
                  <a:srgbClr val="FF0000"/>
                </a:solidFill>
                <a:latin typeface="Calibri"/>
                <a:cs typeface="Calibri"/>
              </a:rPr>
              <a:t>2</a:t>
            </a:r>
          </a:p>
          <a:p>
            <a:pPr marL="9525">
              <a:spcBef>
                <a:spcPts val="75"/>
              </a:spcBef>
            </a:pPr>
            <a:r>
              <a:rPr lang="en-US" dirty="0" smtClean="0">
                <a:solidFill>
                  <a:srgbClr val="0F6FC6"/>
                </a:solidFill>
                <a:latin typeface="Calibri"/>
                <a:cs typeface="Calibri"/>
              </a:rPr>
              <a:t>11</a:t>
            </a:r>
            <a:endParaRPr dirty="0">
              <a:solidFill>
                <a:srgbClr val="0F6FC6"/>
              </a:solidFill>
              <a:latin typeface="Calibri"/>
              <a:cs typeface="Calibri"/>
            </a:endParaRPr>
          </a:p>
        </p:txBody>
      </p:sp>
      <p:sp>
        <p:nvSpPr>
          <p:cNvPr id="59" name="object 16"/>
          <p:cNvSpPr txBox="1"/>
          <p:nvPr/>
        </p:nvSpPr>
        <p:spPr>
          <a:xfrm>
            <a:off x="4038600" y="5410200"/>
            <a:ext cx="242716" cy="866263"/>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lang="en-US" b="1" dirty="0" smtClean="0">
              <a:solidFill>
                <a:srgbClr val="FFFFFF"/>
              </a:solidFill>
              <a:latin typeface="Calibri"/>
              <a:cs typeface="Calibri"/>
            </a:endParaRPr>
          </a:p>
          <a:p>
            <a:pPr marL="9525">
              <a:spcBef>
                <a:spcPts val="75"/>
              </a:spcBef>
            </a:pPr>
            <a:r>
              <a:rPr lang="en-US" b="1" dirty="0" smtClean="0">
                <a:solidFill>
                  <a:srgbClr val="FF0000"/>
                </a:solidFill>
                <a:latin typeface="Calibri"/>
                <a:cs typeface="Calibri"/>
              </a:rPr>
              <a:t>6</a:t>
            </a:r>
            <a:endParaRPr lang="en-US" b="1" dirty="0">
              <a:solidFill>
                <a:srgbClr val="FF0000"/>
              </a:solidFill>
              <a:latin typeface="Calibri"/>
              <a:cs typeface="Calibri"/>
            </a:endParaRPr>
          </a:p>
          <a:p>
            <a:pPr marL="9525">
              <a:spcBef>
                <a:spcPts val="75"/>
              </a:spcBef>
            </a:pPr>
            <a:r>
              <a:rPr lang="en-US" dirty="0" smtClean="0">
                <a:solidFill>
                  <a:srgbClr val="0F6FC6"/>
                </a:solidFill>
                <a:latin typeface="Calibri"/>
                <a:cs typeface="Calibri"/>
              </a:rPr>
              <a:t>17</a:t>
            </a:r>
            <a:endParaRPr dirty="0">
              <a:solidFill>
                <a:srgbClr val="0F6FC6"/>
              </a:solidFill>
              <a:latin typeface="Calibri"/>
              <a:cs typeface="Calibri"/>
            </a:endParaRPr>
          </a:p>
        </p:txBody>
      </p:sp>
      <p:sp>
        <p:nvSpPr>
          <p:cNvPr id="60" name="object 16"/>
          <p:cNvSpPr txBox="1"/>
          <p:nvPr/>
        </p:nvSpPr>
        <p:spPr>
          <a:xfrm>
            <a:off x="3948283" y="4467737"/>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p>
          <a:p>
            <a:pPr marL="9525">
              <a:spcBef>
                <a:spcPts val="75"/>
              </a:spcBef>
            </a:pPr>
            <a:r>
              <a:rPr lang="en-US" b="1" dirty="0">
                <a:solidFill>
                  <a:srgbClr val="FF0000"/>
                </a:solidFill>
                <a:latin typeface="Calibri"/>
                <a:cs typeface="Calibri"/>
              </a:rPr>
              <a:t>3</a:t>
            </a:r>
          </a:p>
          <a:p>
            <a:pPr marL="9525">
              <a:spcBef>
                <a:spcPts val="75"/>
              </a:spcBef>
            </a:pPr>
            <a:r>
              <a:rPr lang="en-US" dirty="0" smtClean="0">
                <a:solidFill>
                  <a:srgbClr val="0F6FC6"/>
                </a:solidFill>
                <a:latin typeface="Calibri"/>
                <a:cs typeface="Calibri"/>
              </a:rPr>
              <a:t>14</a:t>
            </a:r>
            <a:endParaRPr dirty="0">
              <a:solidFill>
                <a:srgbClr val="0F6FC6"/>
              </a:solidFill>
              <a:latin typeface="Calibri"/>
              <a:cs typeface="Calibri"/>
            </a:endParaRPr>
          </a:p>
        </p:txBody>
      </p:sp>
      <p:pic>
        <p:nvPicPr>
          <p:cNvPr id="61" name="صورة 60"/>
          <p:cNvPicPr>
            <a:picLocks noChangeAspect="1"/>
          </p:cNvPicPr>
          <p:nvPr/>
        </p:nvPicPr>
        <p:blipFill rotWithShape="1">
          <a:blip r:embed="rId5"/>
          <a:srcRect l="14166" t="20356" r="13334" b="17391"/>
          <a:stretch/>
        </p:blipFill>
        <p:spPr>
          <a:xfrm>
            <a:off x="4419600" y="3285910"/>
            <a:ext cx="4716000" cy="2276690"/>
          </a:xfrm>
          <a:prstGeom prst="rect">
            <a:avLst/>
          </a:prstGeom>
        </p:spPr>
      </p:pic>
      <p:sp>
        <p:nvSpPr>
          <p:cNvPr id="55"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a:solidFill>
                  <a:srgbClr val="FF0000"/>
                </a:solidFill>
                <a:latin typeface="Calibri"/>
                <a:cs typeface="Calibri"/>
              </a:rPr>
              <a:t>Search</a:t>
            </a:r>
            <a:endParaRPr sz="3200" dirty="0">
              <a:solidFill>
                <a:prstClr val="black"/>
              </a:solidFill>
              <a:latin typeface="Calibri"/>
              <a:cs typeface="Calibri"/>
            </a:endParaRPr>
          </a:p>
        </p:txBody>
      </p:sp>
      <p:cxnSp>
        <p:nvCxnSpPr>
          <p:cNvPr id="63" name="رابط كسهم مستقيم 62"/>
          <p:cNvCxnSpPr/>
          <p:nvPr/>
        </p:nvCxnSpPr>
        <p:spPr>
          <a:xfrm flipV="1">
            <a:off x="3124200" y="22905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رابط كسهم مستقيم 63"/>
          <p:cNvCxnSpPr/>
          <p:nvPr/>
        </p:nvCxnSpPr>
        <p:spPr>
          <a:xfrm>
            <a:off x="3185351" y="2665248"/>
            <a:ext cx="853249" cy="30655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66" name="object 58"/>
          <p:cNvSpPr/>
          <p:nvPr/>
        </p:nvSpPr>
        <p:spPr>
          <a:xfrm>
            <a:off x="3909251" y="2895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chemeClr val="accent5"/>
          </a:solidFill>
        </p:spPr>
        <p:txBody>
          <a:bodyPr wrap="square" lIns="0" tIns="0" rIns="0" bIns="0" rtlCol="0"/>
          <a:lstStyle/>
          <a:p>
            <a:endParaRPr sz="1350">
              <a:solidFill>
                <a:prstClr val="black"/>
              </a:solidFill>
            </a:endParaRPr>
          </a:p>
        </p:txBody>
      </p:sp>
      <p:sp>
        <p:nvSpPr>
          <p:cNvPr id="68" name="object 58"/>
          <p:cNvSpPr/>
          <p:nvPr/>
        </p:nvSpPr>
        <p:spPr>
          <a:xfrm>
            <a:off x="3886200" y="20574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0" name="object 37"/>
          <p:cNvSpPr txBox="1"/>
          <p:nvPr/>
        </p:nvSpPr>
        <p:spPr>
          <a:xfrm>
            <a:off x="3399662" y="20871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4" name="object 37"/>
          <p:cNvSpPr txBox="1"/>
          <p:nvPr/>
        </p:nvSpPr>
        <p:spPr>
          <a:xfrm>
            <a:off x="3413951" y="2772925"/>
            <a:ext cx="2428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sp>
        <p:nvSpPr>
          <p:cNvPr id="81" name="object 16"/>
          <p:cNvSpPr txBox="1"/>
          <p:nvPr/>
        </p:nvSpPr>
        <p:spPr>
          <a:xfrm>
            <a:off x="4100683" y="2057400"/>
            <a:ext cx="318917"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H</a:t>
            </a:r>
          </a:p>
          <a:p>
            <a:pPr marL="9525">
              <a:spcBef>
                <a:spcPts val="75"/>
              </a:spcBef>
            </a:pPr>
            <a:r>
              <a:rPr lang="en-US" b="1" dirty="0">
                <a:solidFill>
                  <a:srgbClr val="FF0000"/>
                </a:solidFill>
                <a:latin typeface="Calibri"/>
                <a:cs typeface="Calibri"/>
              </a:rPr>
              <a:t>7</a:t>
            </a:r>
          </a:p>
          <a:p>
            <a:pPr marL="9525">
              <a:spcBef>
                <a:spcPts val="75"/>
              </a:spcBef>
            </a:pPr>
            <a:r>
              <a:rPr lang="en-US" dirty="0" smtClean="0">
                <a:solidFill>
                  <a:srgbClr val="0F6FC6"/>
                </a:solidFill>
                <a:latin typeface="Calibri"/>
                <a:cs typeface="Calibri"/>
              </a:rPr>
              <a:t>22</a:t>
            </a:r>
            <a:endParaRPr dirty="0">
              <a:solidFill>
                <a:srgbClr val="0F6FC6"/>
              </a:solidFill>
              <a:latin typeface="Calibri"/>
              <a:cs typeface="Calibri"/>
            </a:endParaRPr>
          </a:p>
        </p:txBody>
      </p:sp>
      <p:sp>
        <p:nvSpPr>
          <p:cNvPr id="82" name="object 16"/>
          <p:cNvSpPr txBox="1"/>
          <p:nvPr/>
        </p:nvSpPr>
        <p:spPr>
          <a:xfrm>
            <a:off x="4038600" y="2971800"/>
            <a:ext cx="304800" cy="866263"/>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p>
          <a:p>
            <a:pPr marL="9525">
              <a:spcBef>
                <a:spcPts val="75"/>
              </a:spcBef>
            </a:pPr>
            <a:r>
              <a:rPr lang="en-US" b="1" dirty="0">
                <a:solidFill>
                  <a:srgbClr val="FF0000"/>
                </a:solidFill>
                <a:latin typeface="Calibri"/>
                <a:cs typeface="Calibri"/>
              </a:rPr>
              <a:t>0</a:t>
            </a:r>
          </a:p>
          <a:p>
            <a:pPr marL="9525">
              <a:spcBef>
                <a:spcPts val="75"/>
              </a:spcBef>
            </a:pPr>
            <a:r>
              <a:rPr lang="en-US" dirty="0" smtClean="0">
                <a:solidFill>
                  <a:srgbClr val="0F6FC6"/>
                </a:solidFill>
                <a:latin typeface="Calibri"/>
                <a:cs typeface="Calibri"/>
              </a:rPr>
              <a:t>13</a:t>
            </a:r>
            <a:endParaRPr dirty="0">
              <a:solidFill>
                <a:srgbClr val="0F6FC6"/>
              </a:solidFill>
              <a:latin typeface="Calibri"/>
              <a:cs typeface="Calibri"/>
            </a:endParaRPr>
          </a:p>
        </p:txBody>
      </p:sp>
      <p:cxnSp>
        <p:nvCxnSpPr>
          <p:cNvPr id="75" name="رابط كسهم مستقيم 74"/>
          <p:cNvCxnSpPr/>
          <p:nvPr/>
        </p:nvCxnSpPr>
        <p:spPr>
          <a:xfrm>
            <a:off x="1828800" y="2131848"/>
            <a:ext cx="853249" cy="30655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9" name="رابط كسهم مستقيم 78"/>
          <p:cNvCxnSpPr/>
          <p:nvPr/>
        </p:nvCxnSpPr>
        <p:spPr>
          <a:xfrm flipV="1">
            <a:off x="518351" y="2131848"/>
            <a:ext cx="879814" cy="9144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3" name="object 80"/>
          <p:cNvSpPr txBox="1"/>
          <p:nvPr/>
        </p:nvSpPr>
        <p:spPr>
          <a:xfrm>
            <a:off x="5943600" y="1447800"/>
            <a:ext cx="2209800" cy="332303"/>
          </a:xfrm>
          <a:prstGeom prst="rect">
            <a:avLst/>
          </a:prstGeom>
        </p:spPr>
        <p:txBody>
          <a:bodyPr vert="horz" wrap="square" lIns="0" tIns="9049" rIns="0" bIns="0" rtlCol="0">
            <a:spAutoFit/>
          </a:bodyPr>
          <a:lstStyle/>
          <a:p>
            <a:pPr marL="9525">
              <a:spcBef>
                <a:spcPts val="71"/>
              </a:spcBef>
            </a:pPr>
            <a:r>
              <a:rPr sz="2100" b="1" spc="-8" dirty="0" smtClean="0">
                <a:solidFill>
                  <a:prstClr val="black"/>
                </a:solidFill>
                <a:latin typeface="Calibri"/>
                <a:cs typeface="Calibri"/>
              </a:rPr>
              <a:t>Path=</a:t>
            </a:r>
            <a:r>
              <a:rPr lang="en-US" sz="2100" b="1" spc="-8" dirty="0" smtClean="0">
                <a:solidFill>
                  <a:prstClr val="black"/>
                </a:solidFill>
                <a:latin typeface="Calibri"/>
                <a:cs typeface="Calibri"/>
              </a:rPr>
              <a:t> A-&gt; C-&gt;E-&gt;G1</a:t>
            </a:r>
            <a:endParaRPr sz="21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113</a:t>
            </a:fld>
            <a:endParaRPr lang="en-US">
              <a:solidFill>
                <a:srgbClr val="04617B">
                  <a:shade val="90000"/>
                </a:srgbClr>
              </a:solidFill>
            </a:endParaRPr>
          </a:p>
        </p:txBody>
      </p:sp>
    </p:spTree>
    <p:extLst>
      <p:ext uri="{BB962C8B-B14F-4D97-AF65-F5344CB8AC3E}">
        <p14:creationId xmlns:p14="http://schemas.microsoft.com/office/powerpoint/2010/main" val="36920008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5000" y="1676399"/>
            <a:ext cx="4724400" cy="4527550"/>
          </a:xfr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114</a:t>
            </a:fld>
            <a:endParaRPr lang="en-US">
              <a:solidFill>
                <a:srgbClr val="04617B">
                  <a:shade val="90000"/>
                </a:srgbClr>
              </a:solidFill>
            </a:endParaRPr>
          </a:p>
        </p:txBody>
      </p:sp>
    </p:spTree>
    <p:extLst>
      <p:ext uri="{BB962C8B-B14F-4D97-AF65-F5344CB8AC3E}">
        <p14:creationId xmlns:p14="http://schemas.microsoft.com/office/powerpoint/2010/main" val="2730707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6C1CBEF-9F63-4ACA-AFA5-2716E89C7789}" type="slidenum">
              <a:rPr lang="en-US" smtClean="0"/>
              <a:pPr/>
              <a:t>115</a:t>
            </a:fld>
            <a:endParaRPr lang="en-US"/>
          </a:p>
        </p:txBody>
      </p:sp>
      <p:sp>
        <p:nvSpPr>
          <p:cNvPr id="6" name="Cloud Callout 5"/>
          <p:cNvSpPr/>
          <p:nvPr/>
        </p:nvSpPr>
        <p:spPr>
          <a:xfrm>
            <a:off x="1761524" y="1255594"/>
            <a:ext cx="5663820" cy="281143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i="1" dirty="0" smtClean="0">
                <a:effectLst>
                  <a:outerShdw blurRad="38100" dist="38100" dir="2700000" algn="tl">
                    <a:srgbClr val="000000">
                      <a:alpha val="43137"/>
                    </a:srgbClr>
                  </a:outerShdw>
                </a:effectLst>
              </a:rPr>
              <a:t>?</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154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12</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919629386"/>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C</a:t>
                      </a:r>
                      <a:endParaRPr lang="en-US" dirty="0"/>
                    </a:p>
                  </a:txBody>
                  <a:tcPr/>
                </a:tc>
                <a:tc>
                  <a:txBody>
                    <a:bodyPr/>
                    <a:lstStyle/>
                    <a:p>
                      <a:r>
                        <a:rPr lang="en-US" dirty="0" smtClean="0"/>
                        <a:t>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46294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13</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2799214870"/>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C</a:t>
                      </a:r>
                      <a:endParaRPr lang="en-US" dirty="0"/>
                    </a:p>
                  </a:txBody>
                  <a:tcPr/>
                </a:tc>
                <a:tc>
                  <a:txBody>
                    <a:bodyPr/>
                    <a:lstStyle/>
                    <a:p>
                      <a:r>
                        <a:rPr lang="en-US" dirty="0" smtClean="0"/>
                        <a:t>B</a:t>
                      </a:r>
                      <a:endParaRPr lang="en-US" dirty="0"/>
                    </a:p>
                  </a:txBody>
                  <a:tcPr/>
                </a:tc>
                <a:tc>
                  <a:txBody>
                    <a:bodyPr/>
                    <a:lstStyle/>
                    <a:p>
                      <a:r>
                        <a:rPr lang="en-US" dirty="0" smtClean="0"/>
                        <a:t>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6797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14</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C</a:t>
                      </a:r>
                      <a:endParaRPr lang="en-US" dirty="0"/>
                    </a:p>
                  </a:txBody>
                  <a:tcPr/>
                </a:tc>
                <a:tc>
                  <a:txBody>
                    <a:bodyPr/>
                    <a:lstStyle/>
                    <a:p>
                      <a:r>
                        <a:rPr lang="en-US" dirty="0" smtClean="0"/>
                        <a:t>B</a:t>
                      </a:r>
                      <a:endParaRPr lang="en-US" dirty="0"/>
                    </a:p>
                  </a:txBody>
                  <a:tcPr/>
                </a:tc>
                <a:tc>
                  <a:txBody>
                    <a:bodyPr/>
                    <a:lstStyle/>
                    <a:p>
                      <a:r>
                        <a:rPr lang="en-US" dirty="0" smtClean="0"/>
                        <a:t>D</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38587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15</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343793760"/>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B</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770820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16</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B</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71265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17</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3169889861"/>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5431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18</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1896853021"/>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r>
                        <a:rPr lang="en-US" dirty="0" smtClean="0"/>
                        <a:t>G1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22166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19</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G1</a:t>
            </a:r>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2350528594"/>
              </p:ext>
            </p:extLst>
          </p:nvPr>
        </p:nvGraphicFramePr>
        <p:xfrm>
          <a:off x="2955332" y="5438713"/>
          <a:ext cx="54864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7</a:t>
                      </a:r>
                      <a:endParaRPr lang="en-US" dirty="0"/>
                    </a:p>
                  </a:txBody>
                  <a:tcPr/>
                </a:tc>
              </a:tr>
              <a:tr h="370840">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G1</a:t>
                      </a:r>
                      <a:endParaRPr lang="en-US" dirty="0"/>
                    </a:p>
                  </a:txBody>
                  <a:tcPr/>
                </a:tc>
              </a:tr>
            </a:tbl>
          </a:graphicData>
        </a:graphic>
      </p:graphicFrame>
    </p:spTree>
    <p:extLst>
      <p:ext uri="{BB962C8B-B14F-4D97-AF65-F5344CB8AC3E}">
        <p14:creationId xmlns:p14="http://schemas.microsoft.com/office/powerpoint/2010/main" val="24909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10" name="Slide Number Placeholder 9"/>
          <p:cNvSpPr>
            <a:spLocks noGrp="1"/>
          </p:cNvSpPr>
          <p:nvPr>
            <p:ph type="sldNum" sz="quarter" idx="12"/>
          </p:nvPr>
        </p:nvSpPr>
        <p:spPr/>
        <p:txBody>
          <a:bodyPr/>
          <a:lstStyle/>
          <a:p>
            <a:fld id="{F6C1CBEF-9F63-4ACA-AFA5-2716E89C7789}" type="slidenum">
              <a:rPr lang="en-US" sz="1400" smtClean="0"/>
              <a:pPr/>
              <a:t>2</a:t>
            </a:fld>
            <a:endParaRPr lang="en-US" sz="1400"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48841" y="1846263"/>
            <a:ext cx="3090768" cy="4022725"/>
          </a:xfrm>
          <a:prstGeom prst="rect">
            <a:avLst/>
          </a:prstGeom>
        </p:spPr>
      </p:pic>
    </p:spTree>
    <p:extLst>
      <p:ext uri="{BB962C8B-B14F-4D97-AF65-F5344CB8AC3E}">
        <p14:creationId xmlns:p14="http://schemas.microsoft.com/office/powerpoint/2010/main" val="947816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20</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D</a:t>
            </a:r>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G1</a:t>
            </a:r>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979776892"/>
              </p:ext>
            </p:extLst>
          </p:nvPr>
        </p:nvGraphicFramePr>
        <p:xfrm>
          <a:off x="2955332" y="5438713"/>
          <a:ext cx="54864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7</a:t>
                      </a:r>
                      <a:endParaRPr lang="en-US" dirty="0"/>
                    </a:p>
                  </a:txBody>
                  <a:tcPr/>
                </a:tc>
              </a:tr>
              <a:tr h="370840">
                <a:tc>
                  <a:txBody>
                    <a:bodyPr/>
                    <a:lstStyle/>
                    <a:p>
                      <a:r>
                        <a:rPr lang="en-US" dirty="0" smtClean="0"/>
                        <a:t>n</a:t>
                      </a:r>
                      <a:endParaRPr lang="en-US" dirty="0"/>
                    </a:p>
                  </a:txBody>
                  <a:tcPr/>
                </a:tc>
                <a:tc>
                  <a:txBody>
                    <a:bodyPr/>
                    <a:lstStyle/>
                    <a:p>
                      <a:r>
                        <a:rPr lang="en-US" dirty="0" smtClean="0"/>
                        <a:t>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G1</a:t>
                      </a:r>
                      <a:endParaRPr lang="en-US" dirty="0"/>
                    </a:p>
                  </a:txBody>
                  <a:tcPr/>
                </a:tc>
              </a:tr>
            </a:tbl>
          </a:graphicData>
        </a:graphic>
      </p:graphicFrame>
    </p:spTree>
    <p:extLst>
      <p:ext uri="{BB962C8B-B14F-4D97-AF65-F5344CB8AC3E}">
        <p14:creationId xmlns:p14="http://schemas.microsoft.com/office/powerpoint/2010/main" val="668247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21</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D</a:t>
            </a:r>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G1</a:t>
            </a:r>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1651663841"/>
              </p:ext>
            </p:extLst>
          </p:nvPr>
        </p:nvGraphicFramePr>
        <p:xfrm>
          <a:off x="2955332" y="5438713"/>
          <a:ext cx="54864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7</a:t>
                      </a:r>
                      <a:endParaRPr lang="en-US" dirty="0"/>
                    </a:p>
                  </a:txBody>
                  <a:tcPr/>
                </a:tc>
              </a:tr>
              <a:tr h="370840">
                <a:tc>
                  <a:txBody>
                    <a:bodyPr/>
                    <a:lstStyle/>
                    <a:p>
                      <a:r>
                        <a:rPr lang="en-US" dirty="0" smtClean="0"/>
                        <a:t>n</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G1</a:t>
                      </a:r>
                      <a:endParaRPr lang="en-US" dirty="0"/>
                    </a:p>
                  </a:txBody>
                  <a:tcPr/>
                </a:tc>
              </a:tr>
            </a:tbl>
          </a:graphicData>
        </a:graphic>
      </p:graphicFrame>
    </p:spTree>
    <p:extLst>
      <p:ext uri="{BB962C8B-B14F-4D97-AF65-F5344CB8AC3E}">
        <p14:creationId xmlns:p14="http://schemas.microsoft.com/office/powerpoint/2010/main" val="2130485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22</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D</a:t>
            </a:r>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G1</a:t>
            </a:r>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nvGraphicFramePr>
        <p:xfrm>
          <a:off x="2955332" y="5438713"/>
          <a:ext cx="54864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7</a:t>
                      </a:r>
                      <a:endParaRPr lang="en-US" dirty="0"/>
                    </a:p>
                  </a:txBody>
                  <a:tcPr/>
                </a:tc>
              </a:tr>
              <a:tr h="370840">
                <a:tc>
                  <a:txBody>
                    <a:bodyPr/>
                    <a:lstStyle/>
                    <a:p>
                      <a:r>
                        <a:rPr lang="en-US" dirty="0" smtClean="0"/>
                        <a:t>n</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G1</a:t>
                      </a:r>
                      <a:endParaRPr lang="en-US" dirty="0"/>
                    </a:p>
                  </a:txBody>
                  <a:tcPr/>
                </a:tc>
              </a:tr>
            </a:tbl>
          </a:graphicData>
        </a:graphic>
      </p:graphicFrame>
    </p:spTree>
    <p:extLst>
      <p:ext uri="{BB962C8B-B14F-4D97-AF65-F5344CB8AC3E}">
        <p14:creationId xmlns:p14="http://schemas.microsoft.com/office/powerpoint/2010/main" val="3244322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23</a:t>
            </a:fld>
            <a:endParaRPr lang="en-US"/>
          </a:p>
        </p:txBody>
      </p:sp>
      <p:sp>
        <p:nvSpPr>
          <p:cNvPr id="5" name="Flowchart: Connector 4"/>
          <p:cNvSpPr/>
          <p:nvPr/>
        </p:nvSpPr>
        <p:spPr>
          <a:xfrm>
            <a:off x="4089893" y="1914781"/>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A</a:t>
            </a:r>
          </a:p>
        </p:txBody>
      </p:sp>
      <p:sp>
        <p:nvSpPr>
          <p:cNvPr id="7" name="Flowchart: Connector 6"/>
          <p:cNvSpPr/>
          <p:nvPr/>
        </p:nvSpPr>
        <p:spPr>
          <a:xfrm>
            <a:off x="5199912" y="2724549"/>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B</a:t>
            </a:r>
          </a:p>
        </p:txBody>
      </p:sp>
      <p:sp>
        <p:nvSpPr>
          <p:cNvPr id="8" name="Flowchart: Connector 7"/>
          <p:cNvSpPr/>
          <p:nvPr/>
        </p:nvSpPr>
        <p:spPr>
          <a:xfrm>
            <a:off x="2288272" y="3406632"/>
            <a:ext cx="504967" cy="504968"/>
          </a:xfrm>
          <a:prstGeom prst="flowChartConnector">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C</a:t>
            </a:r>
          </a:p>
        </p:txBody>
      </p:sp>
      <p:sp>
        <p:nvSpPr>
          <p:cNvPr id="9" name="Flowchart: Connector 8"/>
          <p:cNvSpPr/>
          <p:nvPr/>
        </p:nvSpPr>
        <p:spPr>
          <a:xfrm>
            <a:off x="4089892" y="3420133"/>
            <a:ext cx="504967" cy="504968"/>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D</a:t>
            </a:r>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G1</a:t>
            </a:r>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defPPr>
              <a:defRPr lang="en-US"/>
            </a:defPPr>
          </a:lstStyle>
          <a:p>
            <a:r>
              <a:rPr lang="en-US" dirty="0"/>
              <a:t>2</a:t>
            </a:r>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defPPr>
              <a:defRPr lang="en-US"/>
            </a:defPPr>
          </a:lstStyle>
          <a:p>
            <a:r>
              <a:rPr lang="en-US" dirty="0"/>
              <a:t>1</a:t>
            </a:r>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3926791762"/>
              </p:ext>
            </p:extLst>
          </p:nvPr>
        </p:nvGraphicFramePr>
        <p:xfrm>
          <a:off x="2955332" y="5438713"/>
          <a:ext cx="54864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6</a:t>
                      </a:r>
                      <a:endParaRPr lang="en-US" dirty="0"/>
                    </a:p>
                  </a:txBody>
                  <a:tcPr/>
                </a:tc>
              </a:tr>
              <a:tr h="370840">
                <a:tc>
                  <a:txBody>
                    <a:bodyPr/>
                    <a:lstStyle/>
                    <a:p>
                      <a:r>
                        <a:rPr lang="en-US" dirty="0" smtClean="0"/>
                        <a:t>n</a:t>
                      </a:r>
                      <a:endParaRPr lang="en-US" dirty="0"/>
                    </a:p>
                  </a:txBody>
                  <a:tcPr/>
                </a:tc>
                <a:tc>
                  <a:txBody>
                    <a:bodyPr/>
                    <a:lstStyle/>
                    <a:p>
                      <a:r>
                        <a:rPr lang="en-US" dirty="0" smtClean="0"/>
                        <a:t>E</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r>
                        <a:rPr lang="en-US" dirty="0" smtClean="0"/>
                        <a:t>G1</a:t>
                      </a:r>
                      <a:endParaRPr lang="en-US" dirty="0"/>
                    </a:p>
                  </a:txBody>
                  <a:tcPr/>
                </a:tc>
              </a:tr>
            </a:tbl>
          </a:graphicData>
        </a:graphic>
      </p:graphicFrame>
    </p:spTree>
    <p:extLst>
      <p:ext uri="{BB962C8B-B14F-4D97-AF65-F5344CB8AC3E}">
        <p14:creationId xmlns:p14="http://schemas.microsoft.com/office/powerpoint/2010/main" val="1362157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a:t>
            </a:r>
            <a:r>
              <a:rPr lang="en-US" dirty="0" smtClean="0"/>
              <a:t>search</a:t>
            </a:r>
            <a:br>
              <a:rPr lang="en-US" dirty="0" smtClean="0"/>
            </a:br>
            <a:r>
              <a:rPr lang="en-US" dirty="0"/>
              <a:t>Performance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10000"/>
              </a:bodyPr>
              <a:lstStyle/>
              <a:p>
                <a:r>
                  <a:rPr lang="en-US" sz="2800" dirty="0" smtClean="0">
                    <a:solidFill>
                      <a:srgbClr val="FF0000"/>
                    </a:solidFill>
                  </a:rPr>
                  <a:t>Time:</a:t>
                </a:r>
                <a:r>
                  <a:rPr lang="en-US" sz="2800" dirty="0"/>
                  <a:t> O( </a:t>
                </a:r>
                <a14:m>
                  <m:oMath xmlns:m="http://schemas.openxmlformats.org/officeDocument/2006/math">
                    <m:sSup>
                      <m:sSupPr>
                        <m:ctrlPr>
                          <a:rPr lang="en-US" sz="3200" i="1" dirty="0" smtClean="0">
                            <a:latin typeface="Cambria Math" panose="02040503050406030204" pitchFamily="18" charset="0"/>
                          </a:rPr>
                        </m:ctrlPr>
                      </m:sSupPr>
                      <m:e>
                        <m:r>
                          <a:rPr lang="en-US" sz="3200" b="0" i="1" dirty="0" smtClean="0">
                            <a:latin typeface="Cambria Math" panose="02040503050406030204" pitchFamily="18" charset="0"/>
                          </a:rPr>
                          <m:t>𝑏</m:t>
                        </m:r>
                      </m:e>
                      <m:sup>
                        <m:r>
                          <a:rPr lang="en-US" sz="3200" b="0" i="1" dirty="0" smtClean="0">
                            <a:latin typeface="Cambria Math" panose="02040503050406030204" pitchFamily="18" charset="0"/>
                          </a:rPr>
                          <m:t>1+</m:t>
                        </m:r>
                        <m:d>
                          <m:dPr>
                            <m:begChr m:val="⌊"/>
                            <m:endChr m:val="⌋"/>
                            <m:ctrlPr>
                              <a:rPr lang="en-US" sz="3200" b="0" i="1" dirty="0" smtClean="0">
                                <a:latin typeface="Cambria Math" panose="02040503050406030204" pitchFamily="18" charset="0"/>
                              </a:rPr>
                            </m:ctrlPr>
                          </m:dPr>
                          <m:e>
                            <m:f>
                              <m:fPr>
                                <m:type m:val="skw"/>
                                <m:ctrlPr>
                                  <a:rPr lang="en-US" sz="3200" b="0" i="1" dirty="0" smtClean="0">
                                    <a:latin typeface="Cambria Math" panose="02040503050406030204" pitchFamily="18" charset="0"/>
                                  </a:rPr>
                                </m:ctrlPr>
                              </m:fPr>
                              <m:num>
                                <m:r>
                                  <m:rPr>
                                    <m:nor/>
                                  </m:rPr>
                                  <a:rPr lang="en-US" sz="2800" dirty="0"/>
                                  <m:t>C</m:t>
                                </m:r>
                                <m:r>
                                  <m:rPr>
                                    <m:nor/>
                                  </m:rPr>
                                  <a:rPr lang="en-US" sz="2800" baseline="30000" dirty="0"/>
                                  <m:t>∗</m:t>
                                </m:r>
                              </m:num>
                              <m:den>
                                <m:r>
                                  <a:rPr lang="en-US" sz="3200" b="0" i="1" dirty="0" smtClean="0">
                                    <a:latin typeface="Cambria Math" panose="02040503050406030204" pitchFamily="18" charset="0"/>
                                    <a:ea typeface="Cambria Math" panose="02040503050406030204" pitchFamily="18" charset="0"/>
                                  </a:rPr>
                                  <m:t>𝜀</m:t>
                                </m:r>
                              </m:den>
                            </m:f>
                          </m:e>
                        </m:d>
                      </m:sup>
                    </m:sSup>
                  </m:oMath>
                </a14:m>
                <a:r>
                  <a:rPr lang="en-US" sz="2800" dirty="0" smtClean="0"/>
                  <a:t>)</a:t>
                </a:r>
                <a:endParaRPr lang="en-US" sz="2800" dirty="0"/>
              </a:p>
              <a:p>
                <a:pPr lvl="1"/>
                <a:r>
                  <a:rPr lang="en-US" sz="2400" dirty="0"/>
                  <a:t>let </a:t>
                </a:r>
                <a:r>
                  <a:rPr lang="en-US" sz="2400" dirty="0" smtClean="0"/>
                  <a:t>C</a:t>
                </a:r>
                <a:r>
                  <a:rPr lang="en-US" sz="2400" baseline="30000" dirty="0" smtClean="0"/>
                  <a:t>∗</a:t>
                </a:r>
                <a:r>
                  <a:rPr lang="en-US" sz="2400" dirty="0" smtClean="0"/>
                  <a:t> </a:t>
                </a:r>
                <a:r>
                  <a:rPr lang="en-US" sz="2400" dirty="0"/>
                  <a:t>be the cost of the optimal </a:t>
                </a:r>
                <a:r>
                  <a:rPr lang="en-US" sz="2400" dirty="0" smtClean="0"/>
                  <a:t>solution and </a:t>
                </a:r>
                <a:r>
                  <a:rPr lang="en-US" sz="2400" dirty="0"/>
                  <a:t>assume that </a:t>
                </a:r>
                <a:r>
                  <a:rPr lang="en-US" sz="2400" dirty="0" smtClean="0"/>
                  <a:t>every action </a:t>
                </a:r>
                <a:r>
                  <a:rPr lang="en-US" sz="2400" dirty="0"/>
                  <a:t>costs at least </a:t>
                </a:r>
                <a:r>
                  <a:rPr lang="en-US" sz="2400" dirty="0" smtClean="0"/>
                  <a:t>ɛ&gt;0. (</a:t>
                </a:r>
                <a:r>
                  <a:rPr lang="en-US" dirty="0"/>
                  <a:t>Here we have taken +1, as we start from state 0 and end to C*/ε.</a:t>
                </a:r>
                <a:r>
                  <a:rPr lang="en-US" sz="2400" dirty="0" smtClean="0"/>
                  <a:t>)</a:t>
                </a:r>
                <a:endParaRPr lang="en-US" sz="2600" dirty="0" smtClean="0"/>
              </a:p>
              <a:p>
                <a:r>
                  <a:rPr lang="en-US" sz="2800" dirty="0" smtClean="0">
                    <a:solidFill>
                      <a:srgbClr val="FF0000"/>
                    </a:solidFill>
                  </a:rPr>
                  <a:t>Space:</a:t>
                </a:r>
                <a:r>
                  <a:rPr lang="en-US" sz="2800" dirty="0" smtClean="0"/>
                  <a:t> </a:t>
                </a:r>
                <a:r>
                  <a:rPr lang="en-US" sz="2400" dirty="0"/>
                  <a:t>O( </a:t>
                </a:r>
                <a14:m>
                  <m:oMath xmlns:m="http://schemas.openxmlformats.org/officeDocument/2006/math">
                    <m:sSup>
                      <m:sSupPr>
                        <m:ctrlPr>
                          <a:rPr lang="en-US" sz="2800" i="1" dirty="0">
                            <a:latin typeface="Cambria Math" panose="02040503050406030204" pitchFamily="18" charset="0"/>
                          </a:rPr>
                        </m:ctrlPr>
                      </m:sSupPr>
                      <m:e>
                        <m:r>
                          <a:rPr lang="en-US" sz="2800" i="1" dirty="0">
                            <a:latin typeface="Cambria Math" panose="02040503050406030204" pitchFamily="18" charset="0"/>
                          </a:rPr>
                          <m:t>𝑏</m:t>
                        </m:r>
                      </m:e>
                      <m:sup>
                        <m:r>
                          <a:rPr lang="en-US" sz="2800" i="1" dirty="0">
                            <a:latin typeface="Cambria Math" panose="02040503050406030204" pitchFamily="18" charset="0"/>
                          </a:rPr>
                          <m:t>1+</m:t>
                        </m:r>
                        <m:d>
                          <m:dPr>
                            <m:begChr m:val="⌊"/>
                            <m:endChr m:val="⌋"/>
                            <m:ctrlPr>
                              <a:rPr lang="en-US" sz="2800" i="1" dirty="0">
                                <a:latin typeface="Cambria Math" panose="02040503050406030204" pitchFamily="18" charset="0"/>
                              </a:rPr>
                            </m:ctrlPr>
                          </m:dPr>
                          <m:e>
                            <m:f>
                              <m:fPr>
                                <m:type m:val="skw"/>
                                <m:ctrlPr>
                                  <a:rPr lang="en-US" sz="2800" i="1" dirty="0">
                                    <a:latin typeface="Cambria Math" panose="02040503050406030204" pitchFamily="18" charset="0"/>
                                  </a:rPr>
                                </m:ctrlPr>
                              </m:fPr>
                              <m:num>
                                <m:r>
                                  <m:rPr>
                                    <m:nor/>
                                  </m:rPr>
                                  <a:rPr lang="en-US" sz="2400" dirty="0"/>
                                  <m:t>C</m:t>
                                </m:r>
                                <m:r>
                                  <m:rPr>
                                    <m:nor/>
                                  </m:rPr>
                                  <a:rPr lang="en-US" sz="2400" baseline="30000" dirty="0"/>
                                  <m:t>∗</m:t>
                                </m:r>
                              </m:num>
                              <m:den>
                                <m:r>
                                  <a:rPr lang="en-US" sz="2800" i="1" dirty="0">
                                    <a:latin typeface="Cambria Math" panose="02040503050406030204" pitchFamily="18" charset="0"/>
                                    <a:ea typeface="Cambria Math" panose="02040503050406030204" pitchFamily="18" charset="0"/>
                                  </a:rPr>
                                  <m:t>𝜀</m:t>
                                </m:r>
                              </m:den>
                            </m:f>
                          </m:e>
                        </m:d>
                      </m:sup>
                    </m:sSup>
                  </m:oMath>
                </a14:m>
                <a:r>
                  <a:rPr lang="en-US" sz="2400" dirty="0"/>
                  <a:t>)</a:t>
                </a:r>
              </a:p>
              <a:p>
                <a:r>
                  <a:rPr lang="en-US" sz="2800" dirty="0" smtClean="0">
                    <a:solidFill>
                      <a:srgbClr val="FF0000"/>
                    </a:solidFill>
                  </a:rPr>
                  <a:t>Complete</a:t>
                </a:r>
                <a:r>
                  <a:rPr lang="en-US" sz="2800" dirty="0">
                    <a:solidFill>
                      <a:srgbClr val="FF0000"/>
                    </a:solidFill>
                  </a:rPr>
                  <a:t>:</a:t>
                </a:r>
                <a:r>
                  <a:rPr lang="en-US" sz="2800" dirty="0"/>
                  <a:t> </a:t>
                </a:r>
                <a:r>
                  <a:rPr lang="en-US" sz="2800" dirty="0" smtClean="0"/>
                  <a:t>Yes</a:t>
                </a:r>
                <a:endParaRPr lang="en-US" sz="2800" dirty="0"/>
              </a:p>
              <a:p>
                <a:pPr lvl="1"/>
                <a:r>
                  <a:rPr lang="en-US" sz="2600" dirty="0"/>
                  <a:t>Completeness </a:t>
                </a:r>
                <a:r>
                  <a:rPr lang="en-US" sz="2600" dirty="0" smtClean="0"/>
                  <a:t>is guaranteed </a:t>
                </a:r>
                <a:r>
                  <a:rPr lang="en-US" sz="2600" dirty="0"/>
                  <a:t>provided the cost of every step exceeds some small positive constant  ɛ&gt;0</a:t>
                </a:r>
              </a:p>
              <a:p>
                <a:r>
                  <a:rPr lang="en-US" sz="2800" dirty="0">
                    <a:solidFill>
                      <a:srgbClr val="FF0000"/>
                    </a:solidFill>
                  </a:rPr>
                  <a:t>Optimal:</a:t>
                </a:r>
                <a:r>
                  <a:rPr lang="en-US" sz="2800" dirty="0"/>
                  <a:t> </a:t>
                </a:r>
                <a:r>
                  <a:rPr lang="en-US" sz="2800" dirty="0" smtClean="0"/>
                  <a:t>Yes</a:t>
                </a:r>
                <a:endParaRPr lang="en-US" sz="2800"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1454" t="-909" r="-177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F6C1CBEF-9F63-4ACA-AFA5-2716E89C7789}" type="slidenum">
              <a:rPr lang="en-US" smtClean="0"/>
              <a:pPr/>
              <a:t>24</a:t>
            </a:fld>
            <a:endParaRPr lang="en-US"/>
          </a:p>
        </p:txBody>
      </p:sp>
    </p:spTree>
    <p:extLst>
      <p:ext uri="{BB962C8B-B14F-4D97-AF65-F5344CB8AC3E}">
        <p14:creationId xmlns:p14="http://schemas.microsoft.com/office/powerpoint/2010/main" val="1089434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Depth-limited search</a:t>
            </a:r>
          </a:p>
        </p:txBody>
      </p:sp>
      <p:sp>
        <p:nvSpPr>
          <p:cNvPr id="7" name="Content Placeholder 6"/>
          <p:cNvSpPr>
            <a:spLocks noGrp="1"/>
          </p:cNvSpPr>
          <p:nvPr>
            <p:ph idx="1"/>
          </p:nvPr>
        </p:nvSpPr>
        <p:spPr/>
        <p:txBody>
          <a:bodyPr>
            <a:normAutofit fontScale="92500" lnSpcReduction="20000"/>
          </a:bodyPr>
          <a:lstStyle/>
          <a:p>
            <a:r>
              <a:rPr lang="en-US" sz="2400" dirty="0">
                <a:latin typeface="Times-Roman"/>
              </a:rPr>
              <a:t>The embarrassing </a:t>
            </a:r>
            <a:r>
              <a:rPr lang="en-US" sz="2400" dirty="0">
                <a:solidFill>
                  <a:srgbClr val="FF0000"/>
                </a:solidFill>
                <a:latin typeface="Times-Roman"/>
              </a:rPr>
              <a:t>failure</a:t>
            </a:r>
            <a:r>
              <a:rPr lang="en-US" sz="2400" dirty="0">
                <a:latin typeface="Times-Roman"/>
              </a:rPr>
              <a:t> of </a:t>
            </a:r>
            <a:r>
              <a:rPr lang="en-US" sz="2400" dirty="0">
                <a:solidFill>
                  <a:srgbClr val="FF0000"/>
                </a:solidFill>
                <a:latin typeface="Times-Roman"/>
              </a:rPr>
              <a:t>depth-first</a:t>
            </a:r>
            <a:r>
              <a:rPr lang="en-US" sz="2400" dirty="0">
                <a:latin typeface="Times-Roman"/>
              </a:rPr>
              <a:t> search in </a:t>
            </a:r>
            <a:r>
              <a:rPr lang="en-US" sz="2400" dirty="0">
                <a:solidFill>
                  <a:srgbClr val="FF0000"/>
                </a:solidFill>
                <a:latin typeface="Times-Roman"/>
              </a:rPr>
              <a:t>infinite</a:t>
            </a:r>
            <a:r>
              <a:rPr lang="en-US" sz="2400" dirty="0">
                <a:latin typeface="Times-Roman"/>
              </a:rPr>
              <a:t> </a:t>
            </a:r>
            <a:r>
              <a:rPr lang="en-US" sz="2400" dirty="0">
                <a:solidFill>
                  <a:srgbClr val="FF0000"/>
                </a:solidFill>
                <a:latin typeface="Times-Roman"/>
              </a:rPr>
              <a:t>state</a:t>
            </a:r>
            <a:r>
              <a:rPr lang="en-US" sz="2400" dirty="0">
                <a:latin typeface="Times-Roman"/>
              </a:rPr>
              <a:t> </a:t>
            </a:r>
            <a:r>
              <a:rPr lang="en-US" sz="2400" dirty="0">
                <a:solidFill>
                  <a:srgbClr val="FF0000"/>
                </a:solidFill>
                <a:latin typeface="Times-Roman"/>
              </a:rPr>
              <a:t>spaces</a:t>
            </a:r>
            <a:r>
              <a:rPr lang="en-US" sz="2400" dirty="0">
                <a:latin typeface="Times-Roman"/>
              </a:rPr>
              <a:t> can be alleviated </a:t>
            </a:r>
            <a:r>
              <a:rPr lang="en-US" sz="2400" dirty="0" smtClean="0">
                <a:latin typeface="Times-Roman"/>
              </a:rPr>
              <a:t>by supplying </a:t>
            </a:r>
            <a:r>
              <a:rPr lang="en-US" sz="2400" dirty="0">
                <a:latin typeface="Times-Roman"/>
              </a:rPr>
              <a:t>depth-first search with a </a:t>
            </a:r>
            <a:r>
              <a:rPr lang="en-US" sz="2400" dirty="0">
                <a:solidFill>
                  <a:srgbClr val="0070C0"/>
                </a:solidFill>
                <a:latin typeface="Times-Roman"/>
              </a:rPr>
              <a:t>predetermined depth limit </a:t>
            </a:r>
            <a:r>
              <a:rPr lang="en-US" sz="2400" dirty="0" smtClean="0">
                <a:solidFill>
                  <a:srgbClr val="FF0000"/>
                </a:solidFill>
                <a:latin typeface="CMMI10"/>
              </a:rPr>
              <a:t>ℓ</a:t>
            </a:r>
            <a:r>
              <a:rPr lang="en-US" sz="2400" dirty="0" smtClean="0">
                <a:latin typeface="Times-Roman"/>
              </a:rPr>
              <a:t>.</a:t>
            </a:r>
          </a:p>
          <a:p>
            <a:r>
              <a:rPr lang="en-US" sz="2400" dirty="0" smtClean="0">
                <a:latin typeface="Times-Roman"/>
              </a:rPr>
              <a:t>That </a:t>
            </a:r>
            <a:r>
              <a:rPr lang="en-US" sz="2400" dirty="0">
                <a:latin typeface="Times-Roman"/>
              </a:rPr>
              <a:t>is, nodes at </a:t>
            </a:r>
            <a:r>
              <a:rPr lang="en-US" sz="2400" dirty="0">
                <a:solidFill>
                  <a:srgbClr val="FF0000"/>
                </a:solidFill>
                <a:latin typeface="Times-Roman"/>
              </a:rPr>
              <a:t>depth</a:t>
            </a:r>
            <a:r>
              <a:rPr lang="en-US" sz="2400" dirty="0">
                <a:latin typeface="Times-Roman"/>
              </a:rPr>
              <a:t> </a:t>
            </a:r>
            <a:r>
              <a:rPr lang="en-US" sz="2400" dirty="0">
                <a:solidFill>
                  <a:srgbClr val="0070C0"/>
                </a:solidFill>
                <a:latin typeface="CMMI10"/>
              </a:rPr>
              <a:t>ℓ</a:t>
            </a:r>
            <a:r>
              <a:rPr lang="en-US" sz="2400" dirty="0">
                <a:latin typeface="CMMI10"/>
              </a:rPr>
              <a:t> </a:t>
            </a:r>
            <a:r>
              <a:rPr lang="en-US" sz="2400" dirty="0" smtClean="0">
                <a:latin typeface="Times-Roman"/>
              </a:rPr>
              <a:t>are treated </a:t>
            </a:r>
            <a:r>
              <a:rPr lang="en-US" sz="2400" dirty="0">
                <a:latin typeface="Times-Roman"/>
              </a:rPr>
              <a:t>as if they </a:t>
            </a:r>
            <a:r>
              <a:rPr lang="en-US" sz="2400" dirty="0">
                <a:solidFill>
                  <a:srgbClr val="0070C0"/>
                </a:solidFill>
                <a:latin typeface="Times-Roman"/>
              </a:rPr>
              <a:t>have no </a:t>
            </a:r>
            <a:r>
              <a:rPr lang="en-US" sz="2400" dirty="0" smtClean="0">
                <a:solidFill>
                  <a:srgbClr val="0070C0"/>
                </a:solidFill>
                <a:latin typeface="Times-Roman"/>
              </a:rPr>
              <a:t>successors</a:t>
            </a:r>
            <a:r>
              <a:rPr lang="en-US" sz="2400" dirty="0" smtClean="0">
                <a:latin typeface="Times-Roman"/>
              </a:rPr>
              <a:t>.</a:t>
            </a:r>
          </a:p>
          <a:p>
            <a:r>
              <a:rPr lang="en-US" sz="2400" dirty="0" smtClean="0">
                <a:latin typeface="Times-Roman"/>
              </a:rPr>
              <a:t>The</a:t>
            </a:r>
            <a:r>
              <a:rPr lang="en-US" sz="800" dirty="0" smtClean="0">
                <a:latin typeface="Helvetica-Narrow"/>
              </a:rPr>
              <a:t> </a:t>
            </a:r>
            <a:r>
              <a:rPr lang="en-US" sz="2400" dirty="0" smtClean="0">
                <a:latin typeface="Times-Roman"/>
              </a:rPr>
              <a:t>depth </a:t>
            </a:r>
            <a:r>
              <a:rPr lang="en-US" sz="2400" dirty="0">
                <a:latin typeface="Times-Roman"/>
              </a:rPr>
              <a:t>limit </a:t>
            </a:r>
            <a:r>
              <a:rPr lang="en-US" sz="2400" dirty="0">
                <a:solidFill>
                  <a:srgbClr val="0070C0"/>
                </a:solidFill>
                <a:latin typeface="Times-Roman"/>
              </a:rPr>
              <a:t>solves</a:t>
            </a:r>
            <a:r>
              <a:rPr lang="en-US" sz="2400" dirty="0">
                <a:latin typeface="Times-Roman"/>
              </a:rPr>
              <a:t> the </a:t>
            </a:r>
            <a:r>
              <a:rPr lang="en-US" sz="2400" dirty="0">
                <a:solidFill>
                  <a:srgbClr val="FF0000"/>
                </a:solidFill>
                <a:latin typeface="Times-Roman"/>
              </a:rPr>
              <a:t>infinite-path problem</a:t>
            </a:r>
            <a:r>
              <a:rPr lang="en-US" sz="2400" dirty="0" smtClean="0">
                <a:latin typeface="Times-Roman"/>
              </a:rPr>
              <a:t>.</a:t>
            </a:r>
          </a:p>
          <a:p>
            <a:r>
              <a:rPr lang="en-US" sz="2400" dirty="0"/>
              <a:t>Unfortunately, it also introduces an </a:t>
            </a:r>
            <a:r>
              <a:rPr lang="en-US" sz="2400" dirty="0" smtClean="0"/>
              <a:t>additional source of </a:t>
            </a:r>
            <a:r>
              <a:rPr lang="en-US" sz="2400" dirty="0" smtClean="0">
                <a:solidFill>
                  <a:srgbClr val="FF0000"/>
                </a:solidFill>
              </a:rPr>
              <a:t>incompleteness</a:t>
            </a:r>
            <a:r>
              <a:rPr lang="en-US" sz="2400" dirty="0" smtClean="0"/>
              <a:t> </a:t>
            </a:r>
            <a:r>
              <a:rPr lang="en-US" sz="2400" dirty="0"/>
              <a:t>if we </a:t>
            </a:r>
            <a:r>
              <a:rPr lang="en-US" sz="2400" dirty="0">
                <a:solidFill>
                  <a:srgbClr val="FF0000"/>
                </a:solidFill>
              </a:rPr>
              <a:t>choose ℓ &lt; d</a:t>
            </a:r>
            <a:r>
              <a:rPr lang="en-US" sz="2400" dirty="0"/>
              <a:t>, that is, the shallowest goal </a:t>
            </a:r>
            <a:r>
              <a:rPr lang="en-US" sz="2400" dirty="0" smtClean="0"/>
              <a:t>is beyond </a:t>
            </a:r>
            <a:r>
              <a:rPr lang="en-US" sz="2400" dirty="0"/>
              <a:t>the </a:t>
            </a:r>
            <a:r>
              <a:rPr lang="en-US" sz="2400" dirty="0" smtClean="0"/>
              <a:t>depth limit</a:t>
            </a:r>
            <a:r>
              <a:rPr lang="en-US" sz="2400" dirty="0"/>
              <a:t>. (This is </a:t>
            </a:r>
            <a:r>
              <a:rPr lang="en-US" sz="2400" dirty="0">
                <a:solidFill>
                  <a:srgbClr val="FF0000"/>
                </a:solidFill>
              </a:rPr>
              <a:t>likely when d is unknown</a:t>
            </a:r>
            <a:r>
              <a:rPr lang="en-US" sz="2400" dirty="0" smtClean="0"/>
              <a:t>.)</a:t>
            </a:r>
          </a:p>
          <a:p>
            <a:r>
              <a:rPr lang="en-US" sz="2400" dirty="0" smtClean="0"/>
              <a:t>Depth-limited </a:t>
            </a:r>
            <a:r>
              <a:rPr lang="en-US" sz="2400" dirty="0"/>
              <a:t>search will also be </a:t>
            </a:r>
            <a:r>
              <a:rPr lang="en-US" sz="2400" dirty="0" smtClean="0">
                <a:solidFill>
                  <a:srgbClr val="FF0000"/>
                </a:solidFill>
              </a:rPr>
              <a:t>non-optimal</a:t>
            </a:r>
            <a:r>
              <a:rPr lang="en-US" sz="2400" dirty="0" smtClean="0"/>
              <a:t> if we </a:t>
            </a:r>
            <a:r>
              <a:rPr lang="en-US" sz="2400" dirty="0"/>
              <a:t>choose </a:t>
            </a:r>
            <a:r>
              <a:rPr lang="en-US" sz="2400" dirty="0">
                <a:solidFill>
                  <a:srgbClr val="FF0000"/>
                </a:solidFill>
              </a:rPr>
              <a:t>ℓ &gt; </a:t>
            </a:r>
            <a:r>
              <a:rPr lang="en-US" sz="2400" dirty="0" smtClean="0">
                <a:solidFill>
                  <a:srgbClr val="FF0000"/>
                </a:solidFill>
              </a:rPr>
              <a:t>d</a:t>
            </a:r>
            <a:r>
              <a:rPr lang="en-US" sz="2400" dirty="0" smtClean="0"/>
              <a:t>.</a:t>
            </a:r>
          </a:p>
          <a:p>
            <a:r>
              <a:rPr lang="en-US" sz="2400" dirty="0" smtClean="0">
                <a:solidFill>
                  <a:srgbClr val="FF0000"/>
                </a:solidFill>
              </a:rPr>
              <a:t>Time</a:t>
            </a:r>
            <a:r>
              <a:rPr lang="en-US" sz="2400" dirty="0" smtClean="0"/>
              <a:t>: O(</a:t>
            </a:r>
            <a:r>
              <a:rPr lang="en-US" sz="2400" dirty="0" err="1" smtClean="0"/>
              <a:t>b</a:t>
            </a:r>
            <a:r>
              <a:rPr lang="en-US" sz="2400" baseline="30000" dirty="0" err="1" smtClean="0"/>
              <a:t>L</a:t>
            </a:r>
            <a:r>
              <a:rPr lang="en-US" sz="2400" dirty="0" smtClean="0"/>
              <a:t>)</a:t>
            </a:r>
          </a:p>
          <a:p>
            <a:r>
              <a:rPr lang="en-US" sz="2400" dirty="0">
                <a:solidFill>
                  <a:srgbClr val="FF0000"/>
                </a:solidFill>
              </a:rPr>
              <a:t>Space</a:t>
            </a:r>
            <a:r>
              <a:rPr lang="en-US" sz="2400" dirty="0" smtClean="0"/>
              <a:t>: O(</a:t>
            </a:r>
            <a:r>
              <a:rPr lang="en-US" sz="2400" dirty="0" err="1" smtClean="0"/>
              <a:t>bL</a:t>
            </a:r>
            <a:r>
              <a:rPr lang="en-US" sz="2400" dirty="0"/>
              <a:t>)</a:t>
            </a:r>
          </a:p>
          <a:p>
            <a:endParaRPr lang="en-US" sz="1800" dirty="0"/>
          </a:p>
          <a:p>
            <a:endParaRPr lang="en-US" sz="2400" dirty="0"/>
          </a:p>
        </p:txBody>
      </p:sp>
      <p:sp>
        <p:nvSpPr>
          <p:cNvPr id="5" name="Slide Number Placeholder 4"/>
          <p:cNvSpPr>
            <a:spLocks noGrp="1"/>
          </p:cNvSpPr>
          <p:nvPr>
            <p:ph type="sldNum" sz="quarter" idx="12"/>
          </p:nvPr>
        </p:nvSpPr>
        <p:spPr/>
        <p:txBody>
          <a:bodyPr/>
          <a:lstStyle/>
          <a:p>
            <a:fld id="{F6C1CBEF-9F63-4ACA-AFA5-2716E89C7789}" type="slidenum">
              <a:rPr lang="en-US" smtClean="0"/>
              <a:pPr/>
              <a:t>25</a:t>
            </a:fld>
            <a:endParaRPr lang="en-US"/>
          </a:p>
        </p:txBody>
      </p:sp>
    </p:spTree>
    <p:extLst>
      <p:ext uri="{BB962C8B-B14F-4D97-AF65-F5344CB8AC3E}">
        <p14:creationId xmlns:p14="http://schemas.microsoft.com/office/powerpoint/2010/main" val="660954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search</a:t>
            </a:r>
          </a:p>
        </p:txBody>
      </p:sp>
      <p:pic>
        <p:nvPicPr>
          <p:cNvPr id="6" name="Content Placeholder 5"/>
          <p:cNvPicPr>
            <a:picLocks noGrp="1" noChangeAspect="1"/>
          </p:cNvPicPr>
          <p:nvPr>
            <p:ph idx="1"/>
          </p:nvPr>
        </p:nvPicPr>
        <p:blipFill>
          <a:blip r:embed="rId2"/>
          <a:stretch>
            <a:fillRect/>
          </a:stretch>
        </p:blipFill>
        <p:spPr>
          <a:xfrm>
            <a:off x="343063" y="2033519"/>
            <a:ext cx="8639130" cy="4039737"/>
          </a:xfrm>
          <a:prstGeom prst="rect">
            <a:avLst/>
          </a:prstGeom>
        </p:spPr>
      </p:pic>
      <p:sp>
        <p:nvSpPr>
          <p:cNvPr id="4" name="Slide Number Placeholder 3"/>
          <p:cNvSpPr>
            <a:spLocks noGrp="1"/>
          </p:cNvSpPr>
          <p:nvPr>
            <p:ph type="sldNum" sz="quarter" idx="12"/>
          </p:nvPr>
        </p:nvSpPr>
        <p:spPr/>
        <p:txBody>
          <a:bodyPr/>
          <a:lstStyle/>
          <a:p>
            <a:fld id="{F6C1CBEF-9F63-4ACA-AFA5-2716E89C7789}" type="slidenum">
              <a:rPr lang="en-US" smtClean="0"/>
              <a:pPr/>
              <a:t>26</a:t>
            </a:fld>
            <a:endParaRPr lang="en-US"/>
          </a:p>
        </p:txBody>
      </p:sp>
      <p:pic>
        <p:nvPicPr>
          <p:cNvPr id="5" name="Picture 4"/>
          <p:cNvPicPr>
            <a:picLocks noChangeAspect="1"/>
          </p:cNvPicPr>
          <p:nvPr/>
        </p:nvPicPr>
        <p:blipFill>
          <a:blip r:embed="rId3"/>
          <a:stretch>
            <a:fillRect/>
          </a:stretch>
        </p:blipFill>
        <p:spPr>
          <a:xfrm>
            <a:off x="5972852" y="286604"/>
            <a:ext cx="2904984" cy="1745598"/>
          </a:xfrm>
          <a:prstGeom prst="rect">
            <a:avLst/>
          </a:prstGeom>
        </p:spPr>
      </p:pic>
    </p:spTree>
    <p:extLst>
      <p:ext uri="{BB962C8B-B14F-4D97-AF65-F5344CB8AC3E}">
        <p14:creationId xmlns:p14="http://schemas.microsoft.com/office/powerpoint/2010/main" val="481121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27</a:t>
            </a:fld>
            <a:endParaRPr lang="en-US"/>
          </a:p>
        </p:txBody>
      </p:sp>
      <p:pic>
        <p:nvPicPr>
          <p:cNvPr id="5" name="Picture 4"/>
          <p:cNvPicPr>
            <a:picLocks noChangeAspect="1"/>
          </p:cNvPicPr>
          <p:nvPr/>
        </p:nvPicPr>
        <p:blipFill>
          <a:blip r:embed="rId2"/>
          <a:stretch>
            <a:fillRect/>
          </a:stretch>
        </p:blipFill>
        <p:spPr>
          <a:xfrm>
            <a:off x="5972852" y="286604"/>
            <a:ext cx="2904984" cy="1745598"/>
          </a:xfrm>
          <a:prstGeom prst="rect">
            <a:avLst/>
          </a:prstGeom>
        </p:spPr>
      </p:pic>
      <p:pic>
        <p:nvPicPr>
          <p:cNvPr id="7" name="Content Placeholder 6"/>
          <p:cNvPicPr>
            <a:picLocks noGrp="1" noChangeAspect="1"/>
          </p:cNvPicPr>
          <p:nvPr>
            <p:ph idx="1"/>
          </p:nvPr>
        </p:nvPicPr>
        <p:blipFill>
          <a:blip r:embed="rId3"/>
          <a:stretch>
            <a:fillRect/>
          </a:stretch>
        </p:blipFill>
        <p:spPr>
          <a:xfrm>
            <a:off x="655093" y="1969683"/>
            <a:ext cx="8065826" cy="3865782"/>
          </a:xfrm>
          <a:prstGeom prst="rect">
            <a:avLst/>
          </a:prstGeom>
        </p:spPr>
      </p:pic>
    </p:spTree>
    <p:extLst>
      <p:ext uri="{BB962C8B-B14F-4D97-AF65-F5344CB8AC3E}">
        <p14:creationId xmlns:p14="http://schemas.microsoft.com/office/powerpoint/2010/main" val="1220545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5574" y="2873121"/>
            <a:ext cx="5291613" cy="841095"/>
          </a:xfrm>
          <a:prstGeom prst="rect">
            <a:avLst/>
          </a:prstGeom>
        </p:spPr>
        <p:txBody>
          <a:bodyPr vert="horz" wrap="square" lIns="0" tIns="10001" rIns="0" bIns="0" rtlCol="0" anchor="b">
            <a:spAutoFit/>
            <a:scene3d>
              <a:camera prst="orthographicFront"/>
              <a:lightRig rig="freezing" dir="t">
                <a:rot lat="0" lon="0" rev="5640000"/>
              </a:lightRig>
            </a:scene3d>
            <a:sp3d prstMaterial="flat">
              <a:contourClr>
                <a:schemeClr val="tx2"/>
              </a:contourClr>
            </a:sp3d>
          </a:bodyPr>
          <a:lstStyle/>
          <a:p>
            <a:pPr marL="9525">
              <a:spcBef>
                <a:spcPts val="79"/>
              </a:spcBef>
            </a:pPr>
            <a:r>
              <a:rPr sz="5400" dirty="0">
                <a:solidFill>
                  <a:schemeClr val="tx1"/>
                </a:solidFill>
                <a:latin typeface="+mn-lt"/>
                <a:ea typeface="+mn-ea"/>
                <a:cs typeface="+mn-cs"/>
              </a:rPr>
              <a:t>Informed Search</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28</a:t>
            </a:fld>
            <a:endParaRPr lang="en-US">
              <a:solidFill>
                <a:srgbClr val="04617B">
                  <a:shade val="90000"/>
                </a:srgbClr>
              </a:solidFill>
            </a:endParaRPr>
          </a:p>
        </p:txBody>
      </p:sp>
    </p:spTree>
    <p:extLst>
      <p:ext uri="{BB962C8B-B14F-4D97-AF65-F5344CB8AC3E}">
        <p14:creationId xmlns:p14="http://schemas.microsoft.com/office/powerpoint/2010/main" val="872861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t>INFORMED (HEURISTIC) SEARCH STRATEGIES</a:t>
            </a:r>
          </a:p>
        </p:txBody>
      </p:sp>
      <p:sp>
        <p:nvSpPr>
          <p:cNvPr id="5" name="Content Placeholder 4"/>
          <p:cNvSpPr>
            <a:spLocks noGrp="1"/>
          </p:cNvSpPr>
          <p:nvPr>
            <p:ph idx="1"/>
          </p:nvPr>
        </p:nvSpPr>
        <p:spPr/>
        <p:txBody>
          <a:bodyPr>
            <a:normAutofit fontScale="92500" lnSpcReduction="10000"/>
          </a:bodyPr>
          <a:lstStyle/>
          <a:p>
            <a:pPr algn="l" rtl="0"/>
            <a:r>
              <a:rPr lang="en-US" dirty="0" smtClean="0"/>
              <a:t>Uses </a:t>
            </a:r>
            <a:r>
              <a:rPr lang="en-US" dirty="0" smtClean="0">
                <a:solidFill>
                  <a:srgbClr val="FF0000"/>
                </a:solidFill>
              </a:rPr>
              <a:t>problem </a:t>
            </a:r>
            <a:r>
              <a:rPr lang="en-US" dirty="0">
                <a:solidFill>
                  <a:srgbClr val="FF0000"/>
                </a:solidFill>
              </a:rPr>
              <a:t>specific </a:t>
            </a:r>
            <a:r>
              <a:rPr lang="en-US" dirty="0" smtClean="0">
                <a:solidFill>
                  <a:srgbClr val="FF0000"/>
                </a:solidFill>
              </a:rPr>
              <a:t>knowledge </a:t>
            </a:r>
            <a:r>
              <a:rPr lang="en-US" dirty="0" smtClean="0"/>
              <a:t>beyond </a:t>
            </a:r>
            <a:r>
              <a:rPr lang="en-US" dirty="0"/>
              <a:t>the definition of the problem </a:t>
            </a:r>
            <a:r>
              <a:rPr lang="en-US" dirty="0" smtClean="0"/>
              <a:t>itself can </a:t>
            </a:r>
            <a:r>
              <a:rPr lang="en-US" dirty="0"/>
              <a:t>find solutions </a:t>
            </a:r>
            <a:r>
              <a:rPr lang="en-US" dirty="0">
                <a:solidFill>
                  <a:srgbClr val="0070C0"/>
                </a:solidFill>
              </a:rPr>
              <a:t>more efficiently than </a:t>
            </a:r>
            <a:r>
              <a:rPr lang="en-US" dirty="0" smtClean="0">
                <a:solidFill>
                  <a:srgbClr val="0070C0"/>
                </a:solidFill>
              </a:rPr>
              <a:t>can an </a:t>
            </a:r>
            <a:r>
              <a:rPr lang="en-US" dirty="0">
                <a:solidFill>
                  <a:srgbClr val="0070C0"/>
                </a:solidFill>
              </a:rPr>
              <a:t>uninformed strategy</a:t>
            </a:r>
            <a:r>
              <a:rPr lang="en-US" dirty="0" smtClean="0"/>
              <a:t>.</a:t>
            </a:r>
          </a:p>
          <a:p>
            <a:pPr lvl="1" algn="l" rtl="0"/>
            <a:r>
              <a:rPr lang="en-US" dirty="0" smtClean="0"/>
              <a:t>Informed </a:t>
            </a:r>
            <a:r>
              <a:rPr lang="en-US" dirty="0"/>
              <a:t>search algorithm contains an </a:t>
            </a:r>
            <a:r>
              <a:rPr lang="en-US" dirty="0">
                <a:solidFill>
                  <a:srgbClr val="FF0000"/>
                </a:solidFill>
              </a:rPr>
              <a:t>array of knowledge </a:t>
            </a:r>
            <a:r>
              <a:rPr lang="en-US" dirty="0"/>
              <a:t>such as </a:t>
            </a:r>
            <a:r>
              <a:rPr lang="en-US" dirty="0">
                <a:solidFill>
                  <a:srgbClr val="0070C0"/>
                </a:solidFill>
              </a:rPr>
              <a:t>how far we are from the goal</a:t>
            </a:r>
            <a:r>
              <a:rPr lang="en-US" dirty="0"/>
              <a:t>, </a:t>
            </a:r>
            <a:r>
              <a:rPr lang="en-US" dirty="0">
                <a:solidFill>
                  <a:srgbClr val="FF0000"/>
                </a:solidFill>
              </a:rPr>
              <a:t>path cost</a:t>
            </a:r>
            <a:r>
              <a:rPr lang="en-US" dirty="0"/>
              <a:t>, </a:t>
            </a:r>
            <a:r>
              <a:rPr lang="en-US" dirty="0">
                <a:solidFill>
                  <a:srgbClr val="0070C0"/>
                </a:solidFill>
              </a:rPr>
              <a:t>how to reach to goal node</a:t>
            </a:r>
            <a:r>
              <a:rPr lang="en-US" dirty="0"/>
              <a:t>, </a:t>
            </a:r>
            <a:r>
              <a:rPr lang="en-US" dirty="0" smtClean="0"/>
              <a:t>etc.</a:t>
            </a:r>
          </a:p>
          <a:p>
            <a:pPr lvl="1" algn="l" rtl="0"/>
            <a:r>
              <a:rPr lang="en-US" dirty="0" smtClean="0"/>
              <a:t>This </a:t>
            </a:r>
            <a:r>
              <a:rPr lang="en-US" dirty="0"/>
              <a:t>knowledge </a:t>
            </a:r>
            <a:r>
              <a:rPr lang="en-US" dirty="0">
                <a:solidFill>
                  <a:srgbClr val="FF0000"/>
                </a:solidFill>
              </a:rPr>
              <a:t>help agents </a:t>
            </a:r>
            <a:r>
              <a:rPr lang="en-US" dirty="0"/>
              <a:t>to </a:t>
            </a:r>
            <a:r>
              <a:rPr lang="en-US" dirty="0">
                <a:solidFill>
                  <a:srgbClr val="0070C0"/>
                </a:solidFill>
              </a:rPr>
              <a:t>explore less to the search space </a:t>
            </a:r>
            <a:r>
              <a:rPr lang="en-US" dirty="0"/>
              <a:t>and </a:t>
            </a:r>
            <a:r>
              <a:rPr lang="en-US" dirty="0">
                <a:solidFill>
                  <a:srgbClr val="0070C0"/>
                </a:solidFill>
              </a:rPr>
              <a:t>find more efficiently the goal node</a:t>
            </a:r>
            <a:r>
              <a:rPr lang="en-US" dirty="0" smtClean="0"/>
              <a:t>.</a:t>
            </a:r>
          </a:p>
          <a:p>
            <a:pPr lvl="1" algn="l" rtl="0"/>
            <a:r>
              <a:rPr lang="en-US" dirty="0"/>
              <a:t>The informed search algorithm is </a:t>
            </a:r>
            <a:r>
              <a:rPr lang="en-US" dirty="0">
                <a:solidFill>
                  <a:srgbClr val="FF0000"/>
                </a:solidFill>
              </a:rPr>
              <a:t>more useful for large search </a:t>
            </a:r>
            <a:r>
              <a:rPr lang="en-US" dirty="0" smtClean="0">
                <a:solidFill>
                  <a:srgbClr val="FF0000"/>
                </a:solidFill>
              </a:rPr>
              <a:t>space</a:t>
            </a:r>
            <a:r>
              <a:rPr lang="en-US" dirty="0" smtClean="0"/>
              <a:t>.</a:t>
            </a:r>
          </a:p>
          <a:p>
            <a:pPr lvl="1" algn="l" rtl="0"/>
            <a:r>
              <a:rPr lang="en-US" dirty="0" smtClean="0"/>
              <a:t>Informed </a:t>
            </a:r>
            <a:r>
              <a:rPr lang="en-US" dirty="0"/>
              <a:t>search algorithm uses the </a:t>
            </a:r>
            <a:r>
              <a:rPr lang="en-US" dirty="0">
                <a:solidFill>
                  <a:srgbClr val="FF0000"/>
                </a:solidFill>
              </a:rPr>
              <a:t>idea of heuristic</a:t>
            </a:r>
            <a:r>
              <a:rPr lang="en-US" dirty="0"/>
              <a:t>, so it is also called </a:t>
            </a:r>
            <a:r>
              <a:rPr lang="en-US" dirty="0">
                <a:solidFill>
                  <a:srgbClr val="0070C0"/>
                </a:solidFill>
              </a:rPr>
              <a:t>Heuristic search</a:t>
            </a:r>
            <a:r>
              <a:rPr lang="en-US" dirty="0"/>
              <a:t>.</a:t>
            </a:r>
          </a:p>
          <a:p>
            <a:pPr algn="l" rtl="0"/>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29</a:t>
            </a:fld>
            <a:endParaRPr lang="en-US">
              <a:solidFill>
                <a:srgbClr val="04617B">
                  <a:shade val="90000"/>
                </a:srgbClr>
              </a:solidFill>
            </a:endParaRPr>
          </a:p>
        </p:txBody>
      </p:sp>
    </p:spTree>
    <p:extLst>
      <p:ext uri="{BB962C8B-B14F-4D97-AF65-F5344CB8AC3E}">
        <p14:creationId xmlns:p14="http://schemas.microsoft.com/office/powerpoint/2010/main" val="2962937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PowerPoint</a:t>
            </a:r>
            <a:endParaRPr lang="en-US" dirty="0"/>
          </a:p>
        </p:txBody>
      </p:sp>
      <p:sp>
        <p:nvSpPr>
          <p:cNvPr id="7" name="Content Placeholder 6"/>
          <p:cNvSpPr>
            <a:spLocks noGrp="1"/>
          </p:cNvSpPr>
          <p:nvPr>
            <p:ph sz="half" idx="1"/>
          </p:nvPr>
        </p:nvSpPr>
        <p:spPr>
          <a:xfrm>
            <a:off x="822959" y="1845734"/>
            <a:ext cx="7543165" cy="760988"/>
          </a:xfrm>
        </p:spPr>
        <p:txBody>
          <a:bodyPr/>
          <a:lstStyle/>
          <a:p>
            <a:r>
              <a:rPr lang="en-US" dirty="0"/>
              <a:t>http://www.bu.edu.eg/staff/ahmedaboalatah14-courses/14767</a:t>
            </a:r>
          </a:p>
        </p:txBody>
      </p:sp>
      <p:pic>
        <p:nvPicPr>
          <p:cNvPr id="9" name="Content Placeholder 8"/>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489675" y="2226228"/>
            <a:ext cx="6209732" cy="4036326"/>
          </a:xfrm>
          <a:prstGeom prst="rect">
            <a:avLst/>
          </a:prstGeom>
        </p:spPr>
      </p:pic>
      <p:sp>
        <p:nvSpPr>
          <p:cNvPr id="5" name="Slide Number Placeholder 4"/>
          <p:cNvSpPr>
            <a:spLocks noGrp="1"/>
          </p:cNvSpPr>
          <p:nvPr>
            <p:ph type="sldNum" sz="quarter" idx="12"/>
          </p:nvPr>
        </p:nvSpPr>
        <p:spPr/>
        <p:txBody>
          <a:bodyPr/>
          <a:lstStyle/>
          <a:p>
            <a:fld id="{F6C1CBEF-9F63-4ACA-AFA5-2716E89C7789}" type="slidenum">
              <a:rPr lang="en-US" smtClean="0"/>
              <a:pPr/>
              <a:t>3</a:t>
            </a:fld>
            <a:endParaRPr lang="en-US"/>
          </a:p>
        </p:txBody>
      </p:sp>
    </p:spTree>
    <p:extLst>
      <p:ext uri="{BB962C8B-B14F-4D97-AF65-F5344CB8AC3E}">
        <p14:creationId xmlns:p14="http://schemas.microsoft.com/office/powerpoint/2010/main" val="2363401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rtl="0"/>
            <a:r>
              <a:rPr lang="en-US" altLang="ar-EG" sz="4000" dirty="0"/>
              <a:t>Informed (Heuristic) Search Strategies</a:t>
            </a:r>
          </a:p>
        </p:txBody>
      </p:sp>
      <p:sp>
        <p:nvSpPr>
          <p:cNvPr id="201731" name="Rectangle 3"/>
          <p:cNvSpPr>
            <a:spLocks noGrp="1" noChangeArrowheads="1"/>
          </p:cNvSpPr>
          <p:nvPr>
            <p:ph type="body" idx="1"/>
          </p:nvPr>
        </p:nvSpPr>
        <p:spPr/>
        <p:txBody>
          <a:bodyPr/>
          <a:lstStyle/>
          <a:p>
            <a:pPr algn="l" rtl="0">
              <a:lnSpc>
                <a:spcPct val="90000"/>
              </a:lnSpc>
            </a:pPr>
            <a:r>
              <a:rPr lang="en-US" altLang="ar-EG" sz="2800" b="1" i="1" u="sng" dirty="0" smtClean="0"/>
              <a:t>Best-First </a:t>
            </a:r>
            <a:r>
              <a:rPr lang="en-US" altLang="ar-EG" sz="2800" b="1" i="1" u="sng" dirty="0"/>
              <a:t>Search</a:t>
            </a:r>
            <a:r>
              <a:rPr lang="en-US" altLang="ar-EG" sz="2800" dirty="0"/>
              <a:t> – an algorithm in which </a:t>
            </a:r>
            <a:r>
              <a:rPr lang="en-US" altLang="ar-EG" sz="2800" dirty="0">
                <a:solidFill>
                  <a:srgbClr val="FF0000"/>
                </a:solidFill>
              </a:rPr>
              <a:t>a node is selected for expansion</a:t>
            </a:r>
            <a:r>
              <a:rPr lang="en-US" altLang="ar-EG" sz="2800" dirty="0"/>
              <a:t> based on </a:t>
            </a:r>
            <a:r>
              <a:rPr lang="en-US" altLang="ar-EG" sz="2800" dirty="0">
                <a:solidFill>
                  <a:srgbClr val="0070C0"/>
                </a:solidFill>
              </a:rPr>
              <a:t>an evaluation function f(n)</a:t>
            </a:r>
          </a:p>
          <a:p>
            <a:pPr lvl="1" algn="l" rtl="0">
              <a:lnSpc>
                <a:spcPct val="90000"/>
              </a:lnSpc>
            </a:pPr>
            <a:r>
              <a:rPr lang="en-US" altLang="ar-EG" sz="2400" dirty="0"/>
              <a:t>Traditionally the node with the </a:t>
            </a:r>
            <a:r>
              <a:rPr lang="en-US" altLang="ar-EG" sz="2400" u="sng" dirty="0"/>
              <a:t>lowest evaluation function</a:t>
            </a:r>
            <a:r>
              <a:rPr lang="en-US" altLang="ar-EG" sz="2400" dirty="0"/>
              <a:t> is selected  </a:t>
            </a:r>
          </a:p>
          <a:p>
            <a:pPr lvl="1" algn="l" rtl="0">
              <a:lnSpc>
                <a:spcPct val="90000"/>
              </a:lnSpc>
            </a:pPr>
            <a:r>
              <a:rPr lang="en-US" altLang="ar-EG" sz="2400" dirty="0"/>
              <a:t>Not an accurate name…expanding the best node first would be a straight march to the goal.</a:t>
            </a:r>
          </a:p>
          <a:p>
            <a:pPr lvl="1" algn="l" rtl="0">
              <a:lnSpc>
                <a:spcPct val="90000"/>
              </a:lnSpc>
            </a:pPr>
            <a:r>
              <a:rPr lang="en-US" altLang="ar-EG" sz="2400" dirty="0"/>
              <a:t>Choose the node that </a:t>
            </a:r>
            <a:r>
              <a:rPr lang="en-US" altLang="ar-EG" sz="2400" i="1" dirty="0"/>
              <a:t>appears</a:t>
            </a:r>
            <a:r>
              <a:rPr lang="en-US" altLang="ar-EG" sz="2400" dirty="0"/>
              <a:t> to be the best</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30</a:t>
            </a:fld>
            <a:endParaRPr lang="en-US">
              <a:solidFill>
                <a:srgbClr val="04617B">
                  <a:shade val="90000"/>
                </a:srgbClr>
              </a:solidFill>
            </a:endParaRPr>
          </a:p>
        </p:txBody>
      </p:sp>
    </p:spTree>
    <p:extLst>
      <p:ext uri="{BB962C8B-B14F-4D97-AF65-F5344CB8AC3E}">
        <p14:creationId xmlns:p14="http://schemas.microsoft.com/office/powerpoint/2010/main" val="2442223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rtl="0"/>
            <a:r>
              <a:rPr lang="en-US" altLang="ar-EG" sz="4000" dirty="0"/>
              <a:t>Informed (Heuristic) Search Strategies</a:t>
            </a:r>
          </a:p>
        </p:txBody>
      </p:sp>
      <p:sp>
        <p:nvSpPr>
          <p:cNvPr id="204803" name="Rectangle 3"/>
          <p:cNvSpPr>
            <a:spLocks noGrp="1" noChangeArrowheads="1"/>
          </p:cNvSpPr>
          <p:nvPr>
            <p:ph type="body" idx="1"/>
          </p:nvPr>
        </p:nvSpPr>
        <p:spPr/>
        <p:txBody>
          <a:bodyPr/>
          <a:lstStyle/>
          <a:p>
            <a:pPr algn="l" rtl="0">
              <a:lnSpc>
                <a:spcPct val="90000"/>
              </a:lnSpc>
            </a:pPr>
            <a:r>
              <a:rPr lang="en-US" altLang="ar-EG" sz="2800" dirty="0"/>
              <a:t>There is a whole family of Best-First Search algorithms with different evaluation functions</a:t>
            </a:r>
          </a:p>
          <a:p>
            <a:pPr lvl="1" algn="l" rtl="0">
              <a:lnSpc>
                <a:spcPct val="90000"/>
              </a:lnSpc>
            </a:pPr>
            <a:r>
              <a:rPr lang="en-US" altLang="ar-EG" sz="2400" dirty="0"/>
              <a:t>Each has a heuristic function h(n)</a:t>
            </a:r>
          </a:p>
          <a:p>
            <a:pPr lvl="1" algn="l" rtl="0">
              <a:lnSpc>
                <a:spcPct val="90000"/>
              </a:lnSpc>
            </a:pPr>
            <a:endParaRPr lang="en-US" altLang="ar-EG" sz="2400" dirty="0"/>
          </a:p>
          <a:p>
            <a:pPr algn="l" rtl="0">
              <a:lnSpc>
                <a:spcPct val="90000"/>
              </a:lnSpc>
            </a:pPr>
            <a:r>
              <a:rPr lang="en-US" altLang="ar-EG" sz="2800" dirty="0"/>
              <a:t>h(n) = estimated cost of the cheapest path from node n to a goal node</a:t>
            </a:r>
          </a:p>
          <a:p>
            <a:pPr algn="l" rtl="0">
              <a:lnSpc>
                <a:spcPct val="90000"/>
              </a:lnSpc>
            </a:pPr>
            <a:endParaRPr lang="en-US" altLang="ar-EG" sz="2800" dirty="0"/>
          </a:p>
          <a:p>
            <a:pPr algn="l" rtl="0">
              <a:lnSpc>
                <a:spcPct val="90000"/>
              </a:lnSpc>
            </a:pPr>
            <a:r>
              <a:rPr lang="en-US" altLang="ar-EG" sz="2800" dirty="0"/>
              <a:t>Example: in route planning the estimate of the cost of the cheapest path might be the straight line distance between two cities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31</a:t>
            </a:fld>
            <a:endParaRPr lang="en-US">
              <a:solidFill>
                <a:srgbClr val="04617B">
                  <a:shade val="90000"/>
                </a:srgbClr>
              </a:solidFill>
            </a:endParaRPr>
          </a:p>
        </p:txBody>
      </p:sp>
    </p:spTree>
    <p:extLst>
      <p:ext uri="{BB962C8B-B14F-4D97-AF65-F5344CB8AC3E}">
        <p14:creationId xmlns:p14="http://schemas.microsoft.com/office/powerpoint/2010/main" val="2255419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F563E960-AE13-4A7B-B442-C661F75F98FE}" type="slidenum">
              <a:rPr lang="en-US" altLang="ar-EG">
                <a:solidFill>
                  <a:srgbClr val="04617B">
                    <a:shade val="90000"/>
                  </a:srgbClr>
                </a:solidFill>
              </a:rPr>
              <a:pPr/>
              <a:t>32</a:t>
            </a:fld>
            <a:endParaRPr lang="en-US" altLang="ar-EG">
              <a:solidFill>
                <a:srgbClr val="04617B">
                  <a:shade val="90000"/>
                </a:srgbClr>
              </a:solidFill>
            </a:endParaRPr>
          </a:p>
        </p:txBody>
      </p:sp>
      <p:sp>
        <p:nvSpPr>
          <p:cNvPr id="205827" name="Rectangle 3"/>
          <p:cNvSpPr>
            <a:spLocks noGrp="1" noChangeArrowheads="1"/>
          </p:cNvSpPr>
          <p:nvPr>
            <p:ph type="body" idx="1"/>
          </p:nvPr>
        </p:nvSpPr>
        <p:spPr/>
        <p:txBody>
          <a:bodyPr/>
          <a:lstStyle/>
          <a:p>
            <a:pPr algn="l" rtl="0">
              <a:lnSpc>
                <a:spcPct val="90000"/>
              </a:lnSpc>
            </a:pPr>
            <a:r>
              <a:rPr lang="en-US" altLang="ar-EG" dirty="0"/>
              <a:t>g(n) = cost from the initial state to the current state n</a:t>
            </a:r>
          </a:p>
          <a:p>
            <a:pPr algn="l" rtl="0">
              <a:lnSpc>
                <a:spcPct val="90000"/>
              </a:lnSpc>
            </a:pPr>
            <a:endParaRPr lang="en-US" altLang="ar-EG" dirty="0"/>
          </a:p>
          <a:p>
            <a:pPr algn="l" rtl="0">
              <a:lnSpc>
                <a:spcPct val="90000"/>
              </a:lnSpc>
            </a:pPr>
            <a:r>
              <a:rPr lang="en-US" altLang="ar-EG" dirty="0"/>
              <a:t>h(n) = estimated cost of the cheapest path from node n to a goal node</a:t>
            </a:r>
          </a:p>
          <a:p>
            <a:pPr algn="l" rtl="0">
              <a:lnSpc>
                <a:spcPct val="90000"/>
              </a:lnSpc>
            </a:pPr>
            <a:endParaRPr lang="en-US" altLang="ar-EG" dirty="0"/>
          </a:p>
          <a:p>
            <a:pPr algn="l" rtl="0">
              <a:lnSpc>
                <a:spcPct val="90000"/>
              </a:lnSpc>
            </a:pPr>
            <a:r>
              <a:rPr lang="en-US" altLang="ar-EG" dirty="0"/>
              <a:t>f(n) = evaluation function to select a node for expansion (usually the lowest cost node)</a:t>
            </a:r>
          </a:p>
        </p:txBody>
      </p:sp>
      <p:sp>
        <p:nvSpPr>
          <p:cNvPr id="4" name="Rectangle 2"/>
          <p:cNvSpPr>
            <a:spLocks noGrp="1" noChangeArrowheads="1"/>
          </p:cNvSpPr>
          <p:nvPr>
            <p:ph type="title"/>
          </p:nvPr>
        </p:nvSpPr>
        <p:spPr>
          <a:xfrm>
            <a:off x="457200" y="704088"/>
            <a:ext cx="8229600" cy="1143000"/>
          </a:xfrm>
        </p:spPr>
        <p:txBody>
          <a:bodyPr/>
          <a:lstStyle/>
          <a:p>
            <a:pPr rtl="0"/>
            <a:r>
              <a:rPr lang="en-US" altLang="ar-EG" sz="4000" dirty="0"/>
              <a:t>Informed (Heuristic) Search Strategies</a:t>
            </a:r>
          </a:p>
        </p:txBody>
      </p:sp>
    </p:spTree>
    <p:extLst>
      <p:ext uri="{BB962C8B-B14F-4D97-AF65-F5344CB8AC3E}">
        <p14:creationId xmlns:p14="http://schemas.microsoft.com/office/powerpoint/2010/main" val="2251458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F563E960-AE13-4A7B-B442-C661F75F98FE}" type="slidenum">
              <a:rPr lang="en-US" altLang="ar-EG">
                <a:solidFill>
                  <a:srgbClr val="04617B">
                    <a:shade val="90000"/>
                  </a:srgbClr>
                </a:solidFill>
              </a:rPr>
              <a:pPr/>
              <a:t>33</a:t>
            </a:fld>
            <a:endParaRPr lang="en-US" altLang="ar-EG">
              <a:solidFill>
                <a:srgbClr val="04617B">
                  <a:shade val="90000"/>
                </a:srgbClr>
              </a:solidFill>
            </a:endParaRPr>
          </a:p>
        </p:txBody>
      </p:sp>
      <p:sp>
        <p:nvSpPr>
          <p:cNvPr id="205827" name="Rectangle 3"/>
          <p:cNvSpPr>
            <a:spLocks noGrp="1" noChangeArrowheads="1"/>
          </p:cNvSpPr>
          <p:nvPr>
            <p:ph type="body" idx="1"/>
          </p:nvPr>
        </p:nvSpPr>
        <p:spPr/>
        <p:txBody>
          <a:bodyPr>
            <a:normAutofit/>
          </a:bodyPr>
          <a:lstStyle/>
          <a:p>
            <a:pPr algn="l" rtl="0">
              <a:lnSpc>
                <a:spcPct val="90000"/>
              </a:lnSpc>
            </a:pPr>
            <a:r>
              <a:rPr lang="en-US" altLang="ar-EG" sz="3600" dirty="0"/>
              <a:t>Greedy best-first </a:t>
            </a:r>
            <a:r>
              <a:rPr lang="en-US" altLang="ar-EG" sz="3600" dirty="0" smtClean="0"/>
              <a:t>search</a:t>
            </a:r>
          </a:p>
          <a:p>
            <a:pPr algn="l" rtl="0">
              <a:lnSpc>
                <a:spcPct val="90000"/>
              </a:lnSpc>
            </a:pPr>
            <a:r>
              <a:rPr lang="en-US" altLang="ar-EG" sz="3600" dirty="0"/>
              <a:t>A* Search Algorithm</a:t>
            </a:r>
          </a:p>
        </p:txBody>
      </p:sp>
      <p:sp>
        <p:nvSpPr>
          <p:cNvPr id="4" name="Rectangle 2"/>
          <p:cNvSpPr>
            <a:spLocks noGrp="1" noChangeArrowheads="1"/>
          </p:cNvSpPr>
          <p:nvPr>
            <p:ph type="title"/>
          </p:nvPr>
        </p:nvSpPr>
        <p:spPr>
          <a:xfrm>
            <a:off x="457200" y="704088"/>
            <a:ext cx="8229600" cy="1143000"/>
          </a:xfrm>
        </p:spPr>
        <p:txBody>
          <a:bodyPr>
            <a:noAutofit/>
          </a:bodyPr>
          <a:lstStyle/>
          <a:p>
            <a:pPr rtl="0"/>
            <a:r>
              <a:rPr lang="en-US" altLang="ar-EG" sz="4000" dirty="0"/>
              <a:t>Informed (Heuristic) Search Strategies</a:t>
            </a:r>
          </a:p>
        </p:txBody>
      </p:sp>
    </p:spTree>
    <p:extLst>
      <p:ext uri="{BB962C8B-B14F-4D97-AF65-F5344CB8AC3E}">
        <p14:creationId xmlns:p14="http://schemas.microsoft.com/office/powerpoint/2010/main" val="4098295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ar-EG" dirty="0"/>
              <a:t>Greedy Best-First Search</a:t>
            </a:r>
          </a:p>
        </p:txBody>
      </p:sp>
      <p:sp>
        <p:nvSpPr>
          <p:cNvPr id="202755" name="Rectangle 3"/>
          <p:cNvSpPr>
            <a:spLocks noGrp="1" noChangeArrowheads="1"/>
          </p:cNvSpPr>
          <p:nvPr>
            <p:ph type="body" idx="1"/>
          </p:nvPr>
        </p:nvSpPr>
        <p:spPr/>
        <p:txBody>
          <a:bodyPr>
            <a:normAutofit/>
          </a:bodyPr>
          <a:lstStyle/>
          <a:p>
            <a:pPr algn="l" rtl="0">
              <a:lnSpc>
                <a:spcPct val="80000"/>
              </a:lnSpc>
            </a:pPr>
            <a:r>
              <a:rPr lang="en-US" altLang="ar-EG" sz="2400" dirty="0"/>
              <a:t>Greedy Best-First search tries to expand the node that is closest to the goal assuming it will lead to a solution quickly</a:t>
            </a:r>
          </a:p>
          <a:p>
            <a:pPr lvl="1" algn="l" rtl="0">
              <a:lnSpc>
                <a:spcPct val="80000"/>
              </a:lnSpc>
            </a:pPr>
            <a:r>
              <a:rPr lang="en-US" altLang="ar-EG" sz="2000" dirty="0"/>
              <a:t>f(n) = h(n</a:t>
            </a:r>
            <a:r>
              <a:rPr lang="en-US" altLang="ar-EG" sz="2000" dirty="0" smtClean="0"/>
              <a:t>)</a:t>
            </a:r>
          </a:p>
          <a:p>
            <a:pPr marL="0" indent="0" algn="l" rtl="0">
              <a:lnSpc>
                <a:spcPct val="80000"/>
              </a:lnSpc>
              <a:buNone/>
            </a:pPr>
            <a:endParaRPr lang="en-US" altLang="ar-EG" sz="2400" dirty="0"/>
          </a:p>
          <a:p>
            <a:pPr algn="l" rtl="0">
              <a:lnSpc>
                <a:spcPct val="80000"/>
              </a:lnSpc>
            </a:pPr>
            <a:r>
              <a:rPr lang="en-US" altLang="ar-EG" sz="2400" dirty="0"/>
              <a:t>Implementation</a:t>
            </a:r>
          </a:p>
          <a:p>
            <a:pPr lvl="1" algn="l" rtl="0">
              <a:lnSpc>
                <a:spcPct val="80000"/>
              </a:lnSpc>
            </a:pPr>
            <a:r>
              <a:rPr lang="en-US" altLang="ar-EG" sz="2000" dirty="0"/>
              <a:t>expand the “most desirable” node into the fringe queue</a:t>
            </a:r>
          </a:p>
          <a:p>
            <a:pPr lvl="1" algn="l" rtl="0">
              <a:lnSpc>
                <a:spcPct val="80000"/>
              </a:lnSpc>
            </a:pPr>
            <a:r>
              <a:rPr lang="en-US" altLang="ar-EG" sz="2000" dirty="0"/>
              <a:t>sort the queue in decreasing order of desirability</a:t>
            </a:r>
          </a:p>
          <a:p>
            <a:pPr lvl="1" algn="l" rtl="0">
              <a:lnSpc>
                <a:spcPct val="80000"/>
              </a:lnSpc>
              <a:buFontTx/>
              <a:buNone/>
            </a:pPr>
            <a:endParaRPr lang="en-US" altLang="ar-EG" sz="2000" dirty="0"/>
          </a:p>
          <a:p>
            <a:pPr algn="l" rtl="0">
              <a:lnSpc>
                <a:spcPct val="80000"/>
              </a:lnSpc>
            </a:pPr>
            <a:r>
              <a:rPr lang="en-US" altLang="ar-EG" sz="2400" dirty="0"/>
              <a:t>Example: consider the straight-line distance heuristic </a:t>
            </a:r>
            <a:r>
              <a:rPr lang="en-US" altLang="ar-EG" sz="2400" dirty="0" err="1"/>
              <a:t>h</a:t>
            </a:r>
            <a:r>
              <a:rPr lang="en-US" altLang="ar-EG" sz="2400" baseline="-25000" dirty="0" err="1"/>
              <a:t>SLD</a:t>
            </a:r>
            <a:endParaRPr lang="en-US" altLang="ar-EG" sz="2400" baseline="-25000" dirty="0"/>
          </a:p>
          <a:p>
            <a:pPr lvl="1" algn="l" rtl="0">
              <a:lnSpc>
                <a:spcPct val="80000"/>
              </a:lnSpc>
            </a:pPr>
            <a:r>
              <a:rPr lang="en-US" altLang="ar-EG" sz="2000" dirty="0"/>
              <a:t>Expand the node that appears to be closest to the goal</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34</a:t>
            </a:fld>
            <a:endParaRPr lang="en-US">
              <a:solidFill>
                <a:srgbClr val="04617B">
                  <a:shade val="90000"/>
                </a:srgbClr>
              </a:solidFill>
            </a:endParaRPr>
          </a:p>
        </p:txBody>
      </p:sp>
    </p:spTree>
    <p:extLst>
      <p:ext uri="{BB962C8B-B14F-4D97-AF65-F5344CB8AC3E}">
        <p14:creationId xmlns:p14="http://schemas.microsoft.com/office/powerpoint/2010/main" val="2226684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Best-First Search</a:t>
            </a:r>
          </a:p>
        </p:txBody>
      </p:sp>
      <p:sp>
        <p:nvSpPr>
          <p:cNvPr id="3" name="Content Placeholder 2"/>
          <p:cNvSpPr>
            <a:spLocks noGrp="1"/>
          </p:cNvSpPr>
          <p:nvPr>
            <p:ph idx="1"/>
          </p:nvPr>
        </p:nvSpPr>
        <p:spPr/>
        <p:txBody>
          <a:bodyPr>
            <a:noAutofit/>
          </a:bodyPr>
          <a:lstStyle/>
          <a:p>
            <a:pPr algn="l" rtl="0"/>
            <a:r>
              <a:rPr lang="en-US" sz="2000" dirty="0"/>
              <a:t>Step 1: Place the starting node into the OPEN list.</a:t>
            </a:r>
          </a:p>
          <a:p>
            <a:pPr algn="l" rtl="0"/>
            <a:r>
              <a:rPr lang="en-US" sz="2000" dirty="0"/>
              <a:t>Step 2: If the OPEN list is empty, Stop and return failure.</a:t>
            </a:r>
          </a:p>
          <a:p>
            <a:pPr algn="l" rtl="0"/>
            <a:r>
              <a:rPr lang="en-US" sz="2000" dirty="0"/>
              <a:t>Step 3: Remove the node n, from the OPEN list which has the lowest value of h(n), and places it in the CLOSED list.</a:t>
            </a:r>
          </a:p>
          <a:p>
            <a:pPr algn="l" rtl="0"/>
            <a:r>
              <a:rPr lang="en-US" sz="2000" dirty="0"/>
              <a:t>Step 4: Expand the node n, and generate the successors of node n.</a:t>
            </a:r>
          </a:p>
          <a:p>
            <a:pPr algn="l" rtl="0"/>
            <a:r>
              <a:rPr lang="en-US" sz="2000" dirty="0"/>
              <a:t>Step 5: Check each successor of node n, and find whether any node is a goal node or not. If any successor node is goal node, then return success and terminate the search, else proceed to Step 6.</a:t>
            </a:r>
          </a:p>
          <a:p>
            <a:pPr algn="l" rtl="0"/>
            <a:r>
              <a:rPr lang="en-US" sz="2000" dirty="0"/>
              <a:t>Step 6: For each successor node, algorithm checks for evaluation function f(n), and then check if the node has been in either OPEN or CLOSED list. If the node has not been in both list, then add it to the OPEN list.</a:t>
            </a:r>
          </a:p>
          <a:p>
            <a:pPr algn="l" rtl="0"/>
            <a:r>
              <a:rPr lang="en-US" sz="2000" dirty="0"/>
              <a:t>Step 7: Return to Step 2.</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35</a:t>
            </a:fld>
            <a:endParaRPr lang="en-US">
              <a:solidFill>
                <a:srgbClr val="04617B">
                  <a:shade val="90000"/>
                </a:srgbClr>
              </a:solidFill>
            </a:endParaRPr>
          </a:p>
        </p:txBody>
      </p:sp>
    </p:spTree>
    <p:extLst>
      <p:ext uri="{BB962C8B-B14F-4D97-AF65-F5344CB8AC3E}">
        <p14:creationId xmlns:p14="http://schemas.microsoft.com/office/powerpoint/2010/main" val="4092803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ar-EG"/>
              <a:t>Greedy Best-First Search</a:t>
            </a:r>
          </a:p>
        </p:txBody>
      </p:sp>
      <p:pic>
        <p:nvPicPr>
          <p:cNvPr id="206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677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36</a:t>
            </a:fld>
            <a:endParaRPr lang="en-US">
              <a:solidFill>
                <a:srgbClr val="04617B">
                  <a:shade val="90000"/>
                </a:srgbClr>
              </a:solidFill>
            </a:endParaRPr>
          </a:p>
        </p:txBody>
      </p:sp>
    </p:spTree>
    <p:extLst>
      <p:ext uri="{BB962C8B-B14F-4D97-AF65-F5344CB8AC3E}">
        <p14:creationId xmlns:p14="http://schemas.microsoft.com/office/powerpoint/2010/main" val="2941438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3152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6" name="Line 4"/>
          <p:cNvSpPr>
            <a:spLocks noChangeShapeType="1"/>
          </p:cNvSpPr>
          <p:nvPr/>
        </p:nvSpPr>
        <p:spPr bwMode="auto">
          <a:xfrm>
            <a:off x="1143000" y="3048000"/>
            <a:ext cx="4038600" cy="21336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7" name="Line 5"/>
          <p:cNvSpPr>
            <a:spLocks noChangeShapeType="1"/>
          </p:cNvSpPr>
          <p:nvPr/>
        </p:nvSpPr>
        <p:spPr bwMode="auto">
          <a:xfrm>
            <a:off x="1371600" y="2514600"/>
            <a:ext cx="3657600" cy="2590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8" name="Line 6"/>
          <p:cNvSpPr>
            <a:spLocks noChangeShapeType="1"/>
          </p:cNvSpPr>
          <p:nvPr/>
        </p:nvSpPr>
        <p:spPr bwMode="auto">
          <a:xfrm>
            <a:off x="2590800" y="3505200"/>
            <a:ext cx="2590800" cy="16764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9" name="Line 7"/>
          <p:cNvSpPr>
            <a:spLocks noChangeShapeType="1"/>
          </p:cNvSpPr>
          <p:nvPr/>
        </p:nvSpPr>
        <p:spPr bwMode="auto">
          <a:xfrm>
            <a:off x="1219200" y="4038600"/>
            <a:ext cx="3962400" cy="1066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60" name="Text Box 8"/>
          <p:cNvSpPr txBox="1">
            <a:spLocks noChangeArrowheads="1"/>
          </p:cNvSpPr>
          <p:nvPr/>
        </p:nvSpPr>
        <p:spPr bwMode="auto">
          <a:xfrm>
            <a:off x="954088" y="22098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374</a:t>
            </a:r>
          </a:p>
        </p:txBody>
      </p:sp>
      <p:sp>
        <p:nvSpPr>
          <p:cNvPr id="151561" name="Text Box 9"/>
          <p:cNvSpPr txBox="1">
            <a:spLocks noChangeArrowheads="1"/>
          </p:cNvSpPr>
          <p:nvPr/>
        </p:nvSpPr>
        <p:spPr bwMode="auto">
          <a:xfrm>
            <a:off x="3011488" y="2895600"/>
            <a:ext cx="569912"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253</a:t>
            </a:r>
          </a:p>
        </p:txBody>
      </p:sp>
      <p:sp>
        <p:nvSpPr>
          <p:cNvPr id="151562" name="Text Box 10"/>
          <p:cNvSpPr txBox="1">
            <a:spLocks noChangeArrowheads="1"/>
          </p:cNvSpPr>
          <p:nvPr/>
        </p:nvSpPr>
        <p:spPr bwMode="auto">
          <a:xfrm>
            <a:off x="762000" y="3124200"/>
            <a:ext cx="56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366</a:t>
            </a:r>
          </a:p>
        </p:txBody>
      </p:sp>
      <p:sp>
        <p:nvSpPr>
          <p:cNvPr id="151563" name="Text Box 11"/>
          <p:cNvSpPr txBox="1">
            <a:spLocks noChangeArrowheads="1"/>
          </p:cNvSpPr>
          <p:nvPr/>
        </p:nvSpPr>
        <p:spPr bwMode="auto">
          <a:xfrm>
            <a:off x="801688" y="40386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329</a:t>
            </a:r>
          </a:p>
        </p:txBody>
      </p:sp>
      <p:pic>
        <p:nvPicPr>
          <p:cNvPr id="1515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219200"/>
            <a:ext cx="14668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37</a:t>
            </a:fld>
            <a:endParaRPr lang="en-US">
              <a:solidFill>
                <a:srgbClr val="04617B">
                  <a:shade val="90000"/>
                </a:srgbClr>
              </a:solidFill>
            </a:endParaRPr>
          </a:p>
        </p:txBody>
      </p:sp>
    </p:spTree>
    <p:extLst>
      <p:ext uri="{BB962C8B-B14F-4D97-AF65-F5344CB8AC3E}">
        <p14:creationId xmlns:p14="http://schemas.microsoft.com/office/powerpoint/2010/main" val="204814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ar-EG"/>
              <a:t>Greedy Best-First Search</a:t>
            </a:r>
          </a:p>
        </p:txBody>
      </p:sp>
      <p:sp>
        <p:nvSpPr>
          <p:cNvPr id="208899" name="Rectangle 3"/>
          <p:cNvSpPr>
            <a:spLocks noGrp="1" noChangeArrowheads="1"/>
          </p:cNvSpPr>
          <p:nvPr>
            <p:ph type="body" idx="1"/>
          </p:nvPr>
        </p:nvSpPr>
        <p:spPr/>
        <p:txBody>
          <a:bodyPr/>
          <a:lstStyle/>
          <a:p>
            <a:pPr algn="l" rtl="0">
              <a:lnSpc>
                <a:spcPct val="90000"/>
              </a:lnSpc>
            </a:pPr>
            <a:r>
              <a:rPr lang="en-US" altLang="ar-EG" dirty="0" err="1" smtClean="0"/>
              <a:t>h</a:t>
            </a:r>
            <a:r>
              <a:rPr lang="en-US" altLang="ar-EG" baseline="-25000" dirty="0" err="1" smtClean="0"/>
              <a:t>SLD</a:t>
            </a:r>
            <a:r>
              <a:rPr lang="en-US" altLang="ar-EG" dirty="0" smtClean="0"/>
              <a:t>(In(Arad</a:t>
            </a:r>
            <a:r>
              <a:rPr lang="en-US" altLang="ar-EG" dirty="0"/>
              <a:t>)) = 366</a:t>
            </a:r>
          </a:p>
          <a:p>
            <a:pPr algn="l" rtl="0">
              <a:lnSpc>
                <a:spcPct val="90000"/>
              </a:lnSpc>
            </a:pPr>
            <a:endParaRPr lang="en-US" altLang="ar-EG" dirty="0"/>
          </a:p>
          <a:p>
            <a:pPr algn="l" rtl="0">
              <a:lnSpc>
                <a:spcPct val="90000"/>
              </a:lnSpc>
            </a:pPr>
            <a:r>
              <a:rPr lang="en-US" altLang="ar-EG" dirty="0"/>
              <a:t>Notice that the values of </a:t>
            </a:r>
            <a:r>
              <a:rPr lang="en-US" altLang="ar-EG" dirty="0" err="1"/>
              <a:t>h</a:t>
            </a:r>
            <a:r>
              <a:rPr lang="en-US" altLang="ar-EG" baseline="-25000" dirty="0" err="1"/>
              <a:t>SLD</a:t>
            </a:r>
            <a:r>
              <a:rPr lang="en-US" altLang="ar-EG" dirty="0"/>
              <a:t> cannot be computed from the problem itself</a:t>
            </a:r>
          </a:p>
          <a:p>
            <a:pPr algn="l" rtl="0">
              <a:lnSpc>
                <a:spcPct val="90000"/>
              </a:lnSpc>
            </a:pPr>
            <a:endParaRPr lang="en-US" altLang="ar-EG" dirty="0"/>
          </a:p>
          <a:p>
            <a:pPr algn="l" rtl="0">
              <a:lnSpc>
                <a:spcPct val="90000"/>
              </a:lnSpc>
            </a:pPr>
            <a:r>
              <a:rPr lang="en-US" altLang="ar-EG" dirty="0"/>
              <a:t>It takes some experience to know that </a:t>
            </a:r>
            <a:r>
              <a:rPr lang="en-US" altLang="ar-EG" dirty="0" err="1"/>
              <a:t>h</a:t>
            </a:r>
            <a:r>
              <a:rPr lang="en-US" altLang="ar-EG" baseline="-25000" dirty="0" err="1"/>
              <a:t>SLD</a:t>
            </a:r>
            <a:r>
              <a:rPr lang="en-US" altLang="ar-EG" dirty="0"/>
              <a:t> is correlated with actual road distances</a:t>
            </a:r>
          </a:p>
          <a:p>
            <a:pPr lvl="1" algn="l" rtl="0">
              <a:lnSpc>
                <a:spcPct val="90000"/>
              </a:lnSpc>
            </a:pPr>
            <a:r>
              <a:rPr lang="en-US" altLang="ar-EG" dirty="0"/>
              <a:t>Therefore a useful heuristic</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38</a:t>
            </a:fld>
            <a:endParaRPr lang="en-US">
              <a:solidFill>
                <a:srgbClr val="04617B">
                  <a:shade val="90000"/>
                </a:srgbClr>
              </a:solidFill>
            </a:endParaRPr>
          </a:p>
        </p:txBody>
      </p:sp>
    </p:spTree>
    <p:extLst>
      <p:ext uri="{BB962C8B-B14F-4D97-AF65-F5344CB8AC3E}">
        <p14:creationId xmlns:p14="http://schemas.microsoft.com/office/powerpoint/2010/main" val="3643714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ar-EG"/>
              <a:t>Greedy Best-First Search</a:t>
            </a:r>
          </a:p>
        </p:txBody>
      </p:sp>
      <p:pic>
        <p:nvPicPr>
          <p:cNvPr id="209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52600"/>
            <a:ext cx="17430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74199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39</a:t>
            </a:fld>
            <a:endParaRPr lang="en-US">
              <a:solidFill>
                <a:srgbClr val="04617B">
                  <a:shade val="90000"/>
                </a:srgbClr>
              </a:solidFill>
            </a:endParaRPr>
          </a:p>
        </p:txBody>
      </p:sp>
    </p:spTree>
    <p:extLst>
      <p:ext uri="{BB962C8B-B14F-4D97-AF65-F5344CB8AC3E}">
        <p14:creationId xmlns:p14="http://schemas.microsoft.com/office/powerpoint/2010/main" val="1870898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Problem-solving</a:t>
            </a:r>
          </a:p>
        </p:txBody>
      </p:sp>
      <p:sp>
        <p:nvSpPr>
          <p:cNvPr id="7" name="Subtitle 6"/>
          <p:cNvSpPr>
            <a:spLocks noGrp="1"/>
          </p:cNvSpPr>
          <p:nvPr>
            <p:ph type="body" idx="1"/>
          </p:nvPr>
        </p:nvSpPr>
        <p:spPr/>
        <p:txBody>
          <a:bodyPr>
            <a:noAutofit/>
          </a:bodyPr>
          <a:lstStyle/>
          <a:p>
            <a:r>
              <a:rPr lang="en-US" sz="4000" dirty="0"/>
              <a:t>Solving Problems by </a:t>
            </a:r>
            <a:r>
              <a:rPr lang="en-US" sz="4000" dirty="0" smtClean="0"/>
              <a:t>Searching </a:t>
            </a:r>
            <a:r>
              <a:rPr lang="en-US" sz="4000" dirty="0" smtClean="0">
                <a:latin typeface="Times New Roman" panose="02020603050405020304" pitchFamily="18" charset="0"/>
                <a:cs typeface="Times New Roman" panose="02020603050405020304" pitchFamily="18" charset="0"/>
              </a:rPr>
              <a:t>II</a:t>
            </a:r>
            <a:endParaRPr lang="en-US" sz="4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6C1CBEF-9F63-4ACA-AFA5-2716E89C7789}" type="slidenum">
              <a:rPr lang="en-US" smtClean="0"/>
              <a:pPr/>
              <a:t>4</a:t>
            </a:fld>
            <a:endParaRPr lang="en-US"/>
          </a:p>
        </p:txBody>
      </p:sp>
    </p:spTree>
    <p:extLst>
      <p:ext uri="{BB962C8B-B14F-4D97-AF65-F5344CB8AC3E}">
        <p14:creationId xmlns:p14="http://schemas.microsoft.com/office/powerpoint/2010/main" val="1494998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3152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6" name="Line 4"/>
          <p:cNvSpPr>
            <a:spLocks noChangeShapeType="1"/>
          </p:cNvSpPr>
          <p:nvPr/>
        </p:nvSpPr>
        <p:spPr bwMode="auto">
          <a:xfrm>
            <a:off x="1143000" y="3048000"/>
            <a:ext cx="4038600" cy="21336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7" name="Line 5"/>
          <p:cNvSpPr>
            <a:spLocks noChangeShapeType="1"/>
          </p:cNvSpPr>
          <p:nvPr/>
        </p:nvSpPr>
        <p:spPr bwMode="auto">
          <a:xfrm>
            <a:off x="1371600" y="2514600"/>
            <a:ext cx="3657600" cy="2590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8" name="Line 6"/>
          <p:cNvSpPr>
            <a:spLocks noChangeShapeType="1"/>
          </p:cNvSpPr>
          <p:nvPr/>
        </p:nvSpPr>
        <p:spPr bwMode="auto">
          <a:xfrm>
            <a:off x="2590800" y="3505200"/>
            <a:ext cx="2590800" cy="16764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9" name="Line 7"/>
          <p:cNvSpPr>
            <a:spLocks noChangeShapeType="1"/>
          </p:cNvSpPr>
          <p:nvPr/>
        </p:nvSpPr>
        <p:spPr bwMode="auto">
          <a:xfrm>
            <a:off x="1219200" y="4038600"/>
            <a:ext cx="3962400" cy="1066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60" name="Text Box 8"/>
          <p:cNvSpPr txBox="1">
            <a:spLocks noChangeArrowheads="1"/>
          </p:cNvSpPr>
          <p:nvPr/>
        </p:nvSpPr>
        <p:spPr bwMode="auto">
          <a:xfrm>
            <a:off x="954088" y="22098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374</a:t>
            </a:r>
          </a:p>
        </p:txBody>
      </p:sp>
      <p:sp>
        <p:nvSpPr>
          <p:cNvPr id="151561" name="Text Box 9"/>
          <p:cNvSpPr txBox="1">
            <a:spLocks noChangeArrowheads="1"/>
          </p:cNvSpPr>
          <p:nvPr/>
        </p:nvSpPr>
        <p:spPr bwMode="auto">
          <a:xfrm>
            <a:off x="3011488" y="2895600"/>
            <a:ext cx="569912"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253</a:t>
            </a:r>
          </a:p>
        </p:txBody>
      </p:sp>
      <p:sp>
        <p:nvSpPr>
          <p:cNvPr id="151562" name="Text Box 10"/>
          <p:cNvSpPr txBox="1">
            <a:spLocks noChangeArrowheads="1"/>
          </p:cNvSpPr>
          <p:nvPr/>
        </p:nvSpPr>
        <p:spPr bwMode="auto">
          <a:xfrm>
            <a:off x="762000" y="3124200"/>
            <a:ext cx="56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366</a:t>
            </a:r>
          </a:p>
        </p:txBody>
      </p:sp>
      <p:sp>
        <p:nvSpPr>
          <p:cNvPr id="151563" name="Text Box 11"/>
          <p:cNvSpPr txBox="1">
            <a:spLocks noChangeArrowheads="1"/>
          </p:cNvSpPr>
          <p:nvPr/>
        </p:nvSpPr>
        <p:spPr bwMode="auto">
          <a:xfrm>
            <a:off x="801688" y="40386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329</a:t>
            </a:r>
          </a:p>
        </p:txBody>
      </p:sp>
      <p:pic>
        <p:nvPicPr>
          <p:cNvPr id="1515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219200"/>
            <a:ext cx="14668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40</a:t>
            </a:fld>
            <a:endParaRPr lang="en-US">
              <a:solidFill>
                <a:srgbClr val="04617B">
                  <a:shade val="90000"/>
                </a:srgbClr>
              </a:solidFill>
            </a:endParaRPr>
          </a:p>
        </p:txBody>
      </p:sp>
    </p:spTree>
    <p:extLst>
      <p:ext uri="{BB962C8B-B14F-4D97-AF65-F5344CB8AC3E}">
        <p14:creationId xmlns:p14="http://schemas.microsoft.com/office/powerpoint/2010/main" val="538628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ar-EG"/>
              <a:t>Greedy Best-First Search</a:t>
            </a:r>
          </a:p>
        </p:txBody>
      </p:sp>
      <p:pic>
        <p:nvPicPr>
          <p:cNvPr id="211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14563"/>
            <a:ext cx="8691563"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41</a:t>
            </a:fld>
            <a:endParaRPr lang="en-US">
              <a:solidFill>
                <a:srgbClr val="04617B">
                  <a:shade val="90000"/>
                </a:srgbClr>
              </a:solidFill>
            </a:endParaRPr>
          </a:p>
        </p:txBody>
      </p:sp>
    </p:spTree>
    <p:extLst>
      <p:ext uri="{BB962C8B-B14F-4D97-AF65-F5344CB8AC3E}">
        <p14:creationId xmlns:p14="http://schemas.microsoft.com/office/powerpoint/2010/main" val="310901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3152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6" name="Line 4"/>
          <p:cNvSpPr>
            <a:spLocks noChangeShapeType="1"/>
          </p:cNvSpPr>
          <p:nvPr/>
        </p:nvSpPr>
        <p:spPr bwMode="auto">
          <a:xfrm>
            <a:off x="1143000" y="3048000"/>
            <a:ext cx="4038600" cy="21336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7" name="Line 5"/>
          <p:cNvSpPr>
            <a:spLocks noChangeShapeType="1"/>
          </p:cNvSpPr>
          <p:nvPr/>
        </p:nvSpPr>
        <p:spPr bwMode="auto">
          <a:xfrm>
            <a:off x="1371600" y="2514600"/>
            <a:ext cx="3657600" cy="2590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8" name="Line 6"/>
          <p:cNvSpPr>
            <a:spLocks noChangeShapeType="1"/>
          </p:cNvSpPr>
          <p:nvPr/>
        </p:nvSpPr>
        <p:spPr bwMode="auto">
          <a:xfrm>
            <a:off x="2590800" y="3505200"/>
            <a:ext cx="2590800" cy="16764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9" name="Line 7"/>
          <p:cNvSpPr>
            <a:spLocks noChangeShapeType="1"/>
          </p:cNvSpPr>
          <p:nvPr/>
        </p:nvSpPr>
        <p:spPr bwMode="auto">
          <a:xfrm>
            <a:off x="1219200" y="4038600"/>
            <a:ext cx="3962400" cy="1066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60" name="Text Box 8"/>
          <p:cNvSpPr txBox="1">
            <a:spLocks noChangeArrowheads="1"/>
          </p:cNvSpPr>
          <p:nvPr/>
        </p:nvSpPr>
        <p:spPr bwMode="auto">
          <a:xfrm>
            <a:off x="954088" y="22098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374</a:t>
            </a:r>
          </a:p>
        </p:txBody>
      </p:sp>
      <p:sp>
        <p:nvSpPr>
          <p:cNvPr id="151561" name="Text Box 9"/>
          <p:cNvSpPr txBox="1">
            <a:spLocks noChangeArrowheads="1"/>
          </p:cNvSpPr>
          <p:nvPr/>
        </p:nvSpPr>
        <p:spPr bwMode="auto">
          <a:xfrm>
            <a:off x="3011488" y="2895600"/>
            <a:ext cx="569912"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253</a:t>
            </a:r>
          </a:p>
        </p:txBody>
      </p:sp>
      <p:sp>
        <p:nvSpPr>
          <p:cNvPr id="151562" name="Text Box 10"/>
          <p:cNvSpPr txBox="1">
            <a:spLocks noChangeArrowheads="1"/>
          </p:cNvSpPr>
          <p:nvPr/>
        </p:nvSpPr>
        <p:spPr bwMode="auto">
          <a:xfrm>
            <a:off x="762000" y="3124200"/>
            <a:ext cx="56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366</a:t>
            </a:r>
          </a:p>
        </p:txBody>
      </p:sp>
      <p:sp>
        <p:nvSpPr>
          <p:cNvPr id="151563" name="Text Box 11"/>
          <p:cNvSpPr txBox="1">
            <a:spLocks noChangeArrowheads="1"/>
          </p:cNvSpPr>
          <p:nvPr/>
        </p:nvSpPr>
        <p:spPr bwMode="auto">
          <a:xfrm>
            <a:off x="801688" y="40386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329</a:t>
            </a:r>
          </a:p>
        </p:txBody>
      </p:sp>
      <p:pic>
        <p:nvPicPr>
          <p:cNvPr id="1515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219200"/>
            <a:ext cx="14668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42</a:t>
            </a:fld>
            <a:endParaRPr lang="en-US">
              <a:solidFill>
                <a:srgbClr val="04617B">
                  <a:shade val="90000"/>
                </a:srgbClr>
              </a:solidFill>
            </a:endParaRPr>
          </a:p>
        </p:txBody>
      </p:sp>
    </p:spTree>
    <p:extLst>
      <p:ext uri="{BB962C8B-B14F-4D97-AF65-F5344CB8AC3E}">
        <p14:creationId xmlns:p14="http://schemas.microsoft.com/office/powerpoint/2010/main" val="949532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ar-EG"/>
              <a:t>Greedy Best-First Search</a:t>
            </a:r>
          </a:p>
        </p:txBody>
      </p:sp>
      <p:pic>
        <p:nvPicPr>
          <p:cNvPr id="212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33550"/>
            <a:ext cx="8624888"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43</a:t>
            </a:fld>
            <a:endParaRPr lang="en-US">
              <a:solidFill>
                <a:srgbClr val="04617B">
                  <a:shade val="90000"/>
                </a:srgbClr>
              </a:solidFill>
            </a:endParaRPr>
          </a:p>
        </p:txBody>
      </p:sp>
    </p:spTree>
    <p:extLst>
      <p:ext uri="{BB962C8B-B14F-4D97-AF65-F5344CB8AC3E}">
        <p14:creationId xmlns:p14="http://schemas.microsoft.com/office/powerpoint/2010/main" val="3832663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315200" cy="426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6" name="Line 4"/>
          <p:cNvSpPr>
            <a:spLocks noChangeShapeType="1"/>
          </p:cNvSpPr>
          <p:nvPr/>
        </p:nvSpPr>
        <p:spPr bwMode="auto">
          <a:xfrm>
            <a:off x="1143000" y="3048000"/>
            <a:ext cx="4038600" cy="21336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7" name="Line 5"/>
          <p:cNvSpPr>
            <a:spLocks noChangeShapeType="1"/>
          </p:cNvSpPr>
          <p:nvPr/>
        </p:nvSpPr>
        <p:spPr bwMode="auto">
          <a:xfrm>
            <a:off x="1371600" y="2514600"/>
            <a:ext cx="3657600" cy="2590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8" name="Line 6"/>
          <p:cNvSpPr>
            <a:spLocks noChangeShapeType="1"/>
          </p:cNvSpPr>
          <p:nvPr/>
        </p:nvSpPr>
        <p:spPr bwMode="auto">
          <a:xfrm>
            <a:off x="2590800" y="3505200"/>
            <a:ext cx="2590800" cy="16764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59" name="Line 7"/>
          <p:cNvSpPr>
            <a:spLocks noChangeShapeType="1"/>
          </p:cNvSpPr>
          <p:nvPr/>
        </p:nvSpPr>
        <p:spPr bwMode="auto">
          <a:xfrm>
            <a:off x="1219200" y="4038600"/>
            <a:ext cx="3962400" cy="1066800"/>
          </a:xfrm>
          <a:prstGeom prst="line">
            <a:avLst/>
          </a:prstGeom>
          <a:noFill/>
          <a:ln w="254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ar-EG">
              <a:solidFill>
                <a:prstClr val="black"/>
              </a:solidFill>
            </a:endParaRPr>
          </a:p>
        </p:txBody>
      </p:sp>
      <p:sp>
        <p:nvSpPr>
          <p:cNvPr id="151560" name="Text Box 8"/>
          <p:cNvSpPr txBox="1">
            <a:spLocks noChangeArrowheads="1"/>
          </p:cNvSpPr>
          <p:nvPr/>
        </p:nvSpPr>
        <p:spPr bwMode="auto">
          <a:xfrm>
            <a:off x="954088" y="22098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374</a:t>
            </a:r>
          </a:p>
        </p:txBody>
      </p:sp>
      <p:sp>
        <p:nvSpPr>
          <p:cNvPr id="151561" name="Text Box 9"/>
          <p:cNvSpPr txBox="1">
            <a:spLocks noChangeArrowheads="1"/>
          </p:cNvSpPr>
          <p:nvPr/>
        </p:nvSpPr>
        <p:spPr bwMode="auto">
          <a:xfrm>
            <a:off x="3011488" y="2895600"/>
            <a:ext cx="569912"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253</a:t>
            </a:r>
          </a:p>
        </p:txBody>
      </p:sp>
      <p:sp>
        <p:nvSpPr>
          <p:cNvPr id="151562" name="Text Box 10"/>
          <p:cNvSpPr txBox="1">
            <a:spLocks noChangeArrowheads="1"/>
          </p:cNvSpPr>
          <p:nvPr/>
        </p:nvSpPr>
        <p:spPr bwMode="auto">
          <a:xfrm>
            <a:off x="762000" y="3124200"/>
            <a:ext cx="56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366</a:t>
            </a:r>
          </a:p>
        </p:txBody>
      </p:sp>
      <p:sp>
        <p:nvSpPr>
          <p:cNvPr id="151563" name="Text Box 11"/>
          <p:cNvSpPr txBox="1">
            <a:spLocks noChangeArrowheads="1"/>
          </p:cNvSpPr>
          <p:nvPr/>
        </p:nvSpPr>
        <p:spPr bwMode="auto">
          <a:xfrm>
            <a:off x="801688" y="4038600"/>
            <a:ext cx="569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ar-EG" sz="1600">
                <a:solidFill>
                  <a:srgbClr val="FF3300"/>
                </a:solidFill>
                <a:latin typeface="Verdana" panose="020B0604030504040204" pitchFamily="34" charset="0"/>
              </a:rPr>
              <a:t>329</a:t>
            </a:r>
          </a:p>
        </p:txBody>
      </p:sp>
      <p:pic>
        <p:nvPicPr>
          <p:cNvPr id="15156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219200"/>
            <a:ext cx="14668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44</a:t>
            </a:fld>
            <a:endParaRPr lang="en-US">
              <a:solidFill>
                <a:srgbClr val="04617B">
                  <a:shade val="90000"/>
                </a:srgbClr>
              </a:solidFill>
            </a:endParaRPr>
          </a:p>
        </p:txBody>
      </p:sp>
    </p:spTree>
    <p:extLst>
      <p:ext uri="{BB962C8B-B14F-4D97-AF65-F5344CB8AC3E}">
        <p14:creationId xmlns:p14="http://schemas.microsoft.com/office/powerpoint/2010/main" val="42559402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ar-EG" dirty="0"/>
              <a:t>Greedy Best-First Search</a:t>
            </a:r>
          </a:p>
        </p:txBody>
      </p:sp>
      <p:sp>
        <p:nvSpPr>
          <p:cNvPr id="214019" name="Rectangle 3"/>
          <p:cNvSpPr>
            <a:spLocks noGrp="1" noChangeArrowheads="1"/>
          </p:cNvSpPr>
          <p:nvPr>
            <p:ph type="body" idx="1"/>
          </p:nvPr>
        </p:nvSpPr>
        <p:spPr/>
        <p:txBody>
          <a:bodyPr/>
          <a:lstStyle/>
          <a:p>
            <a:pPr algn="l" rtl="0">
              <a:lnSpc>
                <a:spcPct val="90000"/>
              </a:lnSpc>
            </a:pPr>
            <a:r>
              <a:rPr lang="en-US" altLang="ar-EG" sz="2800" dirty="0"/>
              <a:t>Complete</a:t>
            </a:r>
          </a:p>
          <a:p>
            <a:pPr lvl="1" algn="l" rtl="0">
              <a:lnSpc>
                <a:spcPct val="90000"/>
              </a:lnSpc>
            </a:pPr>
            <a:r>
              <a:rPr lang="en-US" altLang="ar-EG" sz="2400" dirty="0"/>
              <a:t>No, GBFS can get stuck in loops (e.g. bouncing back and forth between cities)</a:t>
            </a:r>
          </a:p>
          <a:p>
            <a:pPr algn="l" rtl="0">
              <a:lnSpc>
                <a:spcPct val="90000"/>
              </a:lnSpc>
            </a:pPr>
            <a:r>
              <a:rPr lang="en-US" altLang="ar-EG" sz="2800" dirty="0"/>
              <a:t>Time</a:t>
            </a:r>
          </a:p>
          <a:p>
            <a:pPr lvl="1" algn="l" rtl="0">
              <a:lnSpc>
                <a:spcPct val="90000"/>
              </a:lnSpc>
            </a:pPr>
            <a:r>
              <a:rPr lang="en-US" altLang="ar-EG" sz="2400" dirty="0"/>
              <a:t>O(</a:t>
            </a:r>
            <a:r>
              <a:rPr lang="en-US" altLang="ar-EG" sz="2400" dirty="0" err="1"/>
              <a:t>b</a:t>
            </a:r>
            <a:r>
              <a:rPr lang="en-US" altLang="ar-EG" sz="2400" baseline="30000" dirty="0" err="1"/>
              <a:t>m</a:t>
            </a:r>
            <a:r>
              <a:rPr lang="en-US" altLang="ar-EG" sz="2400" dirty="0"/>
              <a:t>) but a good heuristic can have dramatic improvement</a:t>
            </a:r>
          </a:p>
          <a:p>
            <a:pPr algn="l" rtl="0">
              <a:lnSpc>
                <a:spcPct val="90000"/>
              </a:lnSpc>
            </a:pPr>
            <a:r>
              <a:rPr lang="en-US" altLang="ar-EG" sz="2800" dirty="0"/>
              <a:t>Space</a:t>
            </a:r>
          </a:p>
          <a:p>
            <a:pPr lvl="1" algn="l" rtl="0">
              <a:lnSpc>
                <a:spcPct val="90000"/>
              </a:lnSpc>
            </a:pPr>
            <a:r>
              <a:rPr lang="en-US" altLang="ar-EG" sz="2400" dirty="0"/>
              <a:t>O(</a:t>
            </a:r>
            <a:r>
              <a:rPr lang="en-US" altLang="ar-EG" sz="2400" dirty="0" err="1"/>
              <a:t>b</a:t>
            </a:r>
            <a:r>
              <a:rPr lang="en-US" altLang="ar-EG" sz="2400" baseline="30000" dirty="0" err="1"/>
              <a:t>m</a:t>
            </a:r>
            <a:r>
              <a:rPr lang="en-US" altLang="ar-EG" sz="2400" dirty="0"/>
              <a:t>) – keeps all the nodes in memory</a:t>
            </a:r>
          </a:p>
          <a:p>
            <a:pPr algn="l" rtl="0">
              <a:lnSpc>
                <a:spcPct val="90000"/>
              </a:lnSpc>
            </a:pPr>
            <a:r>
              <a:rPr lang="en-US" altLang="ar-EG" sz="2800" dirty="0"/>
              <a:t>Optimal</a:t>
            </a:r>
          </a:p>
          <a:p>
            <a:pPr lvl="1" algn="l" rtl="0">
              <a:lnSpc>
                <a:spcPct val="90000"/>
              </a:lnSpc>
            </a:pPr>
            <a:r>
              <a:rPr lang="en-US" altLang="ar-EG" sz="2400" dirty="0"/>
              <a:t>No!</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45</a:t>
            </a:fld>
            <a:endParaRPr lang="en-US">
              <a:solidFill>
                <a:srgbClr val="04617B">
                  <a:shade val="90000"/>
                </a:srgbClr>
              </a:solidFill>
            </a:endParaRPr>
          </a:p>
        </p:txBody>
      </p:sp>
    </p:spTree>
    <p:extLst>
      <p:ext uri="{BB962C8B-B14F-4D97-AF65-F5344CB8AC3E}">
        <p14:creationId xmlns:p14="http://schemas.microsoft.com/office/powerpoint/2010/main" val="3500940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ar-EG" dirty="0"/>
              <a:t>A Quick Review - Again</a:t>
            </a:r>
          </a:p>
        </p:txBody>
      </p:sp>
      <p:sp>
        <p:nvSpPr>
          <p:cNvPr id="218115" name="Rectangle 3"/>
          <p:cNvSpPr>
            <a:spLocks noGrp="1" noChangeArrowheads="1"/>
          </p:cNvSpPr>
          <p:nvPr>
            <p:ph type="body" idx="1"/>
          </p:nvPr>
        </p:nvSpPr>
        <p:spPr/>
        <p:txBody>
          <a:bodyPr/>
          <a:lstStyle/>
          <a:p>
            <a:pPr algn="l" rtl="0">
              <a:lnSpc>
                <a:spcPct val="90000"/>
              </a:lnSpc>
            </a:pPr>
            <a:r>
              <a:rPr lang="en-US" altLang="ar-EG" dirty="0"/>
              <a:t>g(n) = cost from the initial state to the current state n</a:t>
            </a:r>
          </a:p>
          <a:p>
            <a:pPr algn="l" rtl="0">
              <a:lnSpc>
                <a:spcPct val="90000"/>
              </a:lnSpc>
            </a:pPr>
            <a:endParaRPr lang="en-US" altLang="ar-EG" dirty="0"/>
          </a:p>
          <a:p>
            <a:pPr algn="l" rtl="0">
              <a:lnSpc>
                <a:spcPct val="90000"/>
              </a:lnSpc>
            </a:pPr>
            <a:r>
              <a:rPr lang="en-US" altLang="ar-EG" dirty="0"/>
              <a:t>h(n) = estimated cost of the cheapest path from node n to a goal node</a:t>
            </a:r>
          </a:p>
          <a:p>
            <a:pPr algn="l" rtl="0">
              <a:lnSpc>
                <a:spcPct val="90000"/>
              </a:lnSpc>
            </a:pPr>
            <a:endParaRPr lang="en-US" altLang="ar-EG" dirty="0"/>
          </a:p>
          <a:p>
            <a:pPr algn="l" rtl="0">
              <a:lnSpc>
                <a:spcPct val="90000"/>
              </a:lnSpc>
            </a:pPr>
            <a:r>
              <a:rPr lang="en-US" altLang="ar-EG" dirty="0"/>
              <a:t>f(n) = evaluation function to select a node for expansion (usually the lowest cost node)</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46</a:t>
            </a:fld>
            <a:endParaRPr lang="en-US">
              <a:solidFill>
                <a:srgbClr val="04617B">
                  <a:shade val="90000"/>
                </a:srgbClr>
              </a:solidFill>
            </a:endParaRPr>
          </a:p>
        </p:txBody>
      </p:sp>
    </p:spTree>
    <p:extLst>
      <p:ext uri="{BB962C8B-B14F-4D97-AF65-F5344CB8AC3E}">
        <p14:creationId xmlns:p14="http://schemas.microsoft.com/office/powerpoint/2010/main" val="3240146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5411" y="2873121"/>
            <a:ext cx="3312795" cy="841095"/>
          </a:xfrm>
          <a:prstGeom prst="rect">
            <a:avLst/>
          </a:prstGeom>
        </p:spPr>
        <p:txBody>
          <a:bodyPr vert="horz" wrap="square" lIns="0" tIns="10001" rIns="0" bIns="0" rtlCol="0" anchor="b">
            <a:spAutoFit/>
            <a:scene3d>
              <a:camera prst="orthographicFront"/>
              <a:lightRig rig="freezing" dir="t">
                <a:rot lat="0" lon="0" rev="5640000"/>
              </a:lightRig>
            </a:scene3d>
            <a:sp3d prstMaterial="flat">
              <a:contourClr>
                <a:schemeClr val="tx2"/>
              </a:contourClr>
            </a:sp3d>
          </a:bodyPr>
          <a:lstStyle/>
          <a:p>
            <a:pPr marL="9525">
              <a:spcBef>
                <a:spcPts val="79"/>
              </a:spcBef>
            </a:pPr>
            <a:r>
              <a:rPr sz="5400" dirty="0">
                <a:solidFill>
                  <a:schemeClr val="tx1"/>
                </a:solidFill>
                <a:latin typeface="+mn-lt"/>
                <a:ea typeface="+mn-ea"/>
                <a:cs typeface="+mn-cs"/>
              </a:rPr>
              <a:t>A* Search</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47</a:t>
            </a:fld>
            <a:endParaRPr lang="en-US">
              <a:solidFill>
                <a:srgbClr val="04617B">
                  <a:shade val="90000"/>
                </a:srgbClr>
              </a:solidFill>
            </a:endParaRPr>
          </a:p>
        </p:txBody>
      </p:sp>
    </p:spTree>
    <p:extLst>
      <p:ext uri="{BB962C8B-B14F-4D97-AF65-F5344CB8AC3E}">
        <p14:creationId xmlns:p14="http://schemas.microsoft.com/office/powerpoint/2010/main" val="292172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4610" y="1905000"/>
            <a:ext cx="8832056" cy="1671611"/>
          </a:xfrm>
          <a:prstGeom prst="rect">
            <a:avLst/>
          </a:prstGeom>
        </p:spPr>
        <p:txBody>
          <a:bodyPr vert="horz" wrap="square" lIns="0" tIns="9525" rIns="0" bIns="0" rtlCol="0">
            <a:spAutoFit/>
          </a:bodyPr>
          <a:lstStyle/>
          <a:p>
            <a:pPr marL="338613" marR="3810" indent="-329565" algn="just">
              <a:lnSpc>
                <a:spcPct val="150000"/>
              </a:lnSpc>
              <a:spcBef>
                <a:spcPts val="75"/>
              </a:spcBef>
              <a:buFont typeface="Wingdings"/>
              <a:buChar char=""/>
              <a:tabLst>
                <a:tab pos="339090" algn="l"/>
              </a:tabLst>
            </a:pPr>
            <a:r>
              <a:rPr sz="2400" dirty="0">
                <a:solidFill>
                  <a:prstClr val="black"/>
                </a:solidFill>
              </a:rPr>
              <a:t>A* Search algorithm is one of the best and popular technique used  in path-finding and graph traversals. A* Search evaluate a search  space using a heuristic function.</a:t>
            </a:r>
          </a:p>
        </p:txBody>
      </p:sp>
      <p:sp>
        <p:nvSpPr>
          <p:cNvPr id="7" name="Rectangle 2"/>
          <p:cNvSpPr txBox="1">
            <a:spLocks noChangeArrowheads="1"/>
          </p:cNvSpPr>
          <p:nvPr/>
        </p:nvSpPr>
        <p:spPr>
          <a:xfrm>
            <a:off x="457200" y="704088"/>
            <a:ext cx="8229600" cy="1143000"/>
          </a:xfrm>
          <a:prstGeom prst="rect">
            <a:avLst/>
          </a:prstGeom>
        </p:spPr>
        <p:txBody>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r>
              <a:rPr lang="en-US" altLang="ar-EG" smtClean="0">
                <a:solidFill>
                  <a:srgbClr val="04617B"/>
                </a:solidFill>
              </a:rPr>
              <a:t>A* Search</a:t>
            </a:r>
            <a:endParaRPr lang="en-US" altLang="ar-EG" dirty="0">
              <a:solidFill>
                <a:srgbClr val="04617B"/>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48</a:t>
            </a:fld>
            <a:endParaRPr lang="en-US">
              <a:solidFill>
                <a:srgbClr val="04617B">
                  <a:shade val="90000"/>
                </a:srgbClr>
              </a:solidFill>
            </a:endParaRPr>
          </a:p>
        </p:txBody>
      </p:sp>
    </p:spTree>
    <p:extLst>
      <p:ext uri="{BB962C8B-B14F-4D97-AF65-F5344CB8AC3E}">
        <p14:creationId xmlns:p14="http://schemas.microsoft.com/office/powerpoint/2010/main" val="20262180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199" y="205105"/>
            <a:ext cx="8229600" cy="1143000"/>
          </a:xfrm>
        </p:spPr>
        <p:txBody>
          <a:bodyPr/>
          <a:lstStyle/>
          <a:p>
            <a:r>
              <a:rPr lang="en-US" altLang="ar-EG" dirty="0"/>
              <a:t>A* Search</a:t>
            </a:r>
          </a:p>
        </p:txBody>
      </p:sp>
      <p:sp>
        <p:nvSpPr>
          <p:cNvPr id="203779" name="Rectangle 3"/>
          <p:cNvSpPr>
            <a:spLocks noGrp="1" noChangeArrowheads="1"/>
          </p:cNvSpPr>
          <p:nvPr>
            <p:ph type="body" idx="1"/>
          </p:nvPr>
        </p:nvSpPr>
        <p:spPr>
          <a:xfrm>
            <a:off x="348018" y="1348105"/>
            <a:ext cx="8229600" cy="4389120"/>
          </a:xfrm>
        </p:spPr>
        <p:txBody>
          <a:bodyPr/>
          <a:lstStyle/>
          <a:p>
            <a:pPr algn="l" rtl="0"/>
            <a:r>
              <a:rPr lang="en-US" altLang="ar-EG" dirty="0"/>
              <a:t>A* (A star) is the most widely known form of Best-First search</a:t>
            </a:r>
          </a:p>
          <a:p>
            <a:pPr lvl="1" algn="l" rtl="0"/>
            <a:r>
              <a:rPr lang="en-US" altLang="ar-EG" dirty="0"/>
              <a:t>It evaluates nodes by combining g(n) and h(n)</a:t>
            </a:r>
          </a:p>
          <a:p>
            <a:pPr lvl="1" algn="l" rtl="0"/>
            <a:r>
              <a:rPr lang="en-US" altLang="ar-EG" dirty="0"/>
              <a:t>f(n) = g(n) + h(n)</a:t>
            </a:r>
          </a:p>
          <a:p>
            <a:pPr lvl="1" algn="l" rtl="0"/>
            <a:r>
              <a:rPr lang="en-US" altLang="ar-EG" dirty="0"/>
              <a:t>Where</a:t>
            </a:r>
          </a:p>
          <a:p>
            <a:pPr lvl="2" algn="l" rtl="0"/>
            <a:r>
              <a:rPr lang="en-US" altLang="ar-EG" dirty="0"/>
              <a:t>g(n) = </a:t>
            </a:r>
            <a:r>
              <a:rPr lang="en-US" dirty="0"/>
              <a:t>is the cost of the path from the start to n.</a:t>
            </a:r>
            <a:endParaRPr lang="en-US" altLang="ar-EG" dirty="0"/>
          </a:p>
          <a:p>
            <a:pPr lvl="2" algn="l" rtl="0"/>
            <a:r>
              <a:rPr lang="en-US" altLang="ar-EG" dirty="0"/>
              <a:t>h(n) = estimated cost to goal from n</a:t>
            </a:r>
          </a:p>
          <a:p>
            <a:pPr lvl="2" algn="l" rtl="0"/>
            <a:r>
              <a:rPr lang="en-US" altLang="ar-EG" dirty="0"/>
              <a:t>f(n) = estimated total cost of path through n</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49</a:t>
            </a:fld>
            <a:endParaRPr lang="en-US">
              <a:solidFill>
                <a:srgbClr val="04617B">
                  <a:shade val="90000"/>
                </a:srgbClr>
              </a:solidFill>
            </a:endParaRPr>
          </a:p>
        </p:txBody>
      </p:sp>
      <p:pic>
        <p:nvPicPr>
          <p:cNvPr id="3" name="Picture 2"/>
          <p:cNvPicPr>
            <a:picLocks noChangeAspect="1"/>
          </p:cNvPicPr>
          <p:nvPr/>
        </p:nvPicPr>
        <p:blipFill rotWithShape="1">
          <a:blip r:embed="rId2"/>
          <a:srcRect l="22203" t="48274" r="44441" b="32323"/>
          <a:stretch/>
        </p:blipFill>
        <p:spPr>
          <a:xfrm>
            <a:off x="1678674" y="4828986"/>
            <a:ext cx="5786651" cy="1892489"/>
          </a:xfrm>
          <a:prstGeom prst="rect">
            <a:avLst/>
          </a:prstGeom>
        </p:spPr>
      </p:pic>
    </p:spTree>
    <p:extLst>
      <p:ext uri="{BB962C8B-B14F-4D97-AF65-F5344CB8AC3E}">
        <p14:creationId xmlns:p14="http://schemas.microsoft.com/office/powerpoint/2010/main" val="3111485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Uniform-cost search</a:t>
            </a:r>
          </a:p>
        </p:txBody>
      </p:sp>
      <p:sp>
        <p:nvSpPr>
          <p:cNvPr id="7" name="Content Placeholder 6"/>
          <p:cNvSpPr>
            <a:spLocks noGrp="1"/>
          </p:cNvSpPr>
          <p:nvPr>
            <p:ph idx="1"/>
          </p:nvPr>
        </p:nvSpPr>
        <p:spPr/>
        <p:txBody>
          <a:bodyPr>
            <a:normAutofit lnSpcReduction="10000"/>
          </a:bodyPr>
          <a:lstStyle/>
          <a:p>
            <a:r>
              <a:rPr lang="en-US" sz="2400" dirty="0" smtClean="0">
                <a:solidFill>
                  <a:srgbClr val="FF0000"/>
                </a:solidFill>
              </a:rPr>
              <a:t>Breadth-first </a:t>
            </a:r>
            <a:r>
              <a:rPr lang="en-US" sz="2400" dirty="0">
                <a:solidFill>
                  <a:srgbClr val="FF0000"/>
                </a:solidFill>
              </a:rPr>
              <a:t>search</a:t>
            </a:r>
            <a:r>
              <a:rPr lang="en-US" sz="2400" dirty="0"/>
              <a:t> is optimal because it always expands </a:t>
            </a:r>
            <a:r>
              <a:rPr lang="en-US" sz="2400" dirty="0" smtClean="0"/>
              <a:t>the </a:t>
            </a:r>
            <a:r>
              <a:rPr lang="en-US" sz="2400" dirty="0" smtClean="0">
                <a:solidFill>
                  <a:srgbClr val="0070C0"/>
                </a:solidFill>
              </a:rPr>
              <a:t>shallowest</a:t>
            </a:r>
            <a:r>
              <a:rPr lang="en-US" sz="2400" dirty="0" smtClean="0"/>
              <a:t> </a:t>
            </a:r>
            <a:r>
              <a:rPr lang="en-US" sz="2400" dirty="0"/>
              <a:t>unexpanded </a:t>
            </a:r>
            <a:r>
              <a:rPr lang="en-US" sz="2400" dirty="0" smtClean="0"/>
              <a:t>node</a:t>
            </a:r>
            <a:r>
              <a:rPr lang="en-US" sz="2400" dirty="0"/>
              <a:t> </a:t>
            </a:r>
            <a:r>
              <a:rPr lang="en-US" sz="2400" dirty="0" smtClean="0"/>
              <a:t>and it use </a:t>
            </a:r>
            <a:r>
              <a:rPr lang="en-US" sz="2400" dirty="0" smtClean="0">
                <a:solidFill>
                  <a:srgbClr val="0070C0"/>
                </a:solidFill>
              </a:rPr>
              <a:t>queue</a:t>
            </a:r>
            <a:r>
              <a:rPr lang="en-US" sz="2400" dirty="0" smtClean="0"/>
              <a:t>.</a:t>
            </a:r>
          </a:p>
          <a:p>
            <a:r>
              <a:rPr lang="en-US" sz="2400" dirty="0"/>
              <a:t>Instead of expanding the shallowest node, </a:t>
            </a:r>
            <a:r>
              <a:rPr lang="en-US" sz="2400" dirty="0" smtClean="0">
                <a:solidFill>
                  <a:srgbClr val="FF0000"/>
                </a:solidFill>
              </a:rPr>
              <a:t>uniform-cost search</a:t>
            </a:r>
            <a:r>
              <a:rPr lang="en-US" sz="2400" dirty="0" smtClean="0"/>
              <a:t> expands </a:t>
            </a:r>
            <a:r>
              <a:rPr lang="en-US" sz="2400" dirty="0"/>
              <a:t>the node </a:t>
            </a:r>
            <a:r>
              <a:rPr lang="en-US" sz="2400" dirty="0" smtClean="0"/>
              <a:t>n </a:t>
            </a:r>
            <a:r>
              <a:rPr lang="en-US" sz="2400" dirty="0"/>
              <a:t>with the </a:t>
            </a:r>
            <a:r>
              <a:rPr lang="en-US" sz="2400" dirty="0">
                <a:solidFill>
                  <a:srgbClr val="0070C0"/>
                </a:solidFill>
              </a:rPr>
              <a:t>lowest path cost g(n</a:t>
            </a:r>
            <a:r>
              <a:rPr lang="en-US" sz="2400" dirty="0" smtClean="0">
                <a:solidFill>
                  <a:srgbClr val="0070C0"/>
                </a:solidFill>
              </a:rPr>
              <a:t>).</a:t>
            </a:r>
          </a:p>
          <a:p>
            <a:r>
              <a:rPr lang="en-US" sz="2400" dirty="0" smtClean="0"/>
              <a:t>This </a:t>
            </a:r>
            <a:r>
              <a:rPr lang="en-US" sz="2400" dirty="0"/>
              <a:t>is done by </a:t>
            </a:r>
            <a:r>
              <a:rPr lang="en-US" sz="2400" dirty="0">
                <a:solidFill>
                  <a:srgbClr val="FF0000"/>
                </a:solidFill>
              </a:rPr>
              <a:t>storing the frontier </a:t>
            </a:r>
            <a:r>
              <a:rPr lang="en-US" sz="2400" dirty="0"/>
              <a:t>as </a:t>
            </a:r>
            <a:r>
              <a:rPr lang="en-US" sz="2400" dirty="0" smtClean="0"/>
              <a:t>a </a:t>
            </a:r>
            <a:r>
              <a:rPr lang="en-US" sz="2400" dirty="0" smtClean="0">
                <a:solidFill>
                  <a:srgbClr val="0070C0"/>
                </a:solidFill>
              </a:rPr>
              <a:t>priority </a:t>
            </a:r>
            <a:r>
              <a:rPr lang="en-US" sz="2400" dirty="0">
                <a:solidFill>
                  <a:srgbClr val="0070C0"/>
                </a:solidFill>
              </a:rPr>
              <a:t>queue </a:t>
            </a:r>
            <a:r>
              <a:rPr lang="en-US" sz="2400" dirty="0"/>
              <a:t>ordered </a:t>
            </a:r>
            <a:r>
              <a:rPr lang="en-US" sz="2400" dirty="0">
                <a:solidFill>
                  <a:srgbClr val="0070C0"/>
                </a:solidFill>
              </a:rPr>
              <a:t>by g</a:t>
            </a:r>
            <a:r>
              <a:rPr lang="en-US" sz="2400" dirty="0" smtClean="0"/>
              <a:t>.</a:t>
            </a:r>
          </a:p>
          <a:p>
            <a:r>
              <a:rPr lang="en-US" sz="2400" dirty="0" smtClean="0"/>
              <a:t>The </a:t>
            </a:r>
            <a:r>
              <a:rPr lang="en-US" sz="2400" dirty="0">
                <a:solidFill>
                  <a:srgbClr val="FF0000"/>
                </a:solidFill>
              </a:rPr>
              <a:t>goal test </a:t>
            </a:r>
            <a:r>
              <a:rPr lang="en-US" sz="2400" dirty="0"/>
              <a:t>is applied to a node </a:t>
            </a:r>
            <a:r>
              <a:rPr lang="en-US" sz="2400" dirty="0" smtClean="0"/>
              <a:t>when it </a:t>
            </a:r>
            <a:r>
              <a:rPr lang="en-US" sz="2400" dirty="0"/>
              <a:t>is </a:t>
            </a:r>
            <a:r>
              <a:rPr lang="en-US" sz="2400" i="1" dirty="0"/>
              <a:t>selected for </a:t>
            </a:r>
            <a:r>
              <a:rPr lang="en-US" sz="2400" i="1" dirty="0">
                <a:solidFill>
                  <a:srgbClr val="0070C0"/>
                </a:solidFill>
              </a:rPr>
              <a:t>expansion</a:t>
            </a:r>
            <a:r>
              <a:rPr lang="en-US" sz="2400" i="1" dirty="0"/>
              <a:t> </a:t>
            </a:r>
            <a:r>
              <a:rPr lang="en-US" sz="2400" dirty="0" smtClean="0"/>
              <a:t>rather </a:t>
            </a:r>
            <a:r>
              <a:rPr lang="en-US" sz="2400" dirty="0"/>
              <a:t>than when it is first generated</a:t>
            </a:r>
            <a:r>
              <a:rPr lang="en-US" sz="2400" dirty="0" smtClean="0"/>
              <a:t>.</a:t>
            </a:r>
          </a:p>
          <a:p>
            <a:r>
              <a:rPr lang="en-US" sz="2400" dirty="0" smtClean="0"/>
              <a:t>A </a:t>
            </a:r>
            <a:r>
              <a:rPr lang="en-US" sz="2400" dirty="0"/>
              <a:t>test is added in case a </a:t>
            </a:r>
            <a:r>
              <a:rPr lang="en-US" sz="2400" dirty="0" smtClean="0">
                <a:solidFill>
                  <a:srgbClr val="FF0000"/>
                </a:solidFill>
              </a:rPr>
              <a:t>better path</a:t>
            </a:r>
            <a:r>
              <a:rPr lang="en-US" sz="2400" dirty="0" smtClean="0"/>
              <a:t> </a:t>
            </a:r>
            <a:r>
              <a:rPr lang="en-US" sz="2400" dirty="0"/>
              <a:t>is found to a node </a:t>
            </a:r>
            <a:r>
              <a:rPr lang="en-US" sz="2400" dirty="0">
                <a:solidFill>
                  <a:srgbClr val="0070C0"/>
                </a:solidFill>
              </a:rPr>
              <a:t>currently on the frontier</a:t>
            </a:r>
            <a:r>
              <a:rPr lang="en-US" sz="2400" dirty="0"/>
              <a:t>.</a:t>
            </a:r>
          </a:p>
        </p:txBody>
      </p:sp>
      <p:sp>
        <p:nvSpPr>
          <p:cNvPr id="5" name="Slide Number Placeholder 4"/>
          <p:cNvSpPr>
            <a:spLocks noGrp="1"/>
          </p:cNvSpPr>
          <p:nvPr>
            <p:ph type="sldNum" sz="quarter" idx="12"/>
          </p:nvPr>
        </p:nvSpPr>
        <p:spPr/>
        <p:txBody>
          <a:bodyPr/>
          <a:lstStyle/>
          <a:p>
            <a:fld id="{F6C1CBEF-9F63-4ACA-AFA5-2716E89C7789}" type="slidenum">
              <a:rPr lang="en-US" smtClean="0"/>
              <a:pPr/>
              <a:t>5</a:t>
            </a:fld>
            <a:endParaRPr lang="en-US"/>
          </a:p>
        </p:txBody>
      </p:sp>
    </p:spTree>
    <p:extLst>
      <p:ext uri="{BB962C8B-B14F-4D97-AF65-F5344CB8AC3E}">
        <p14:creationId xmlns:p14="http://schemas.microsoft.com/office/powerpoint/2010/main" val="2219089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677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50</a:t>
            </a:fld>
            <a:endParaRPr lang="en-US">
              <a:solidFill>
                <a:srgbClr val="04617B">
                  <a:shade val="90000"/>
                </a:srgbClr>
              </a:solidFill>
            </a:endParaRPr>
          </a:p>
        </p:txBody>
      </p:sp>
    </p:spTree>
    <p:extLst>
      <p:ext uri="{BB962C8B-B14F-4D97-AF65-F5344CB8AC3E}">
        <p14:creationId xmlns:p14="http://schemas.microsoft.com/office/powerpoint/2010/main" val="15738245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ar-EG"/>
              <a:t>A* Search</a:t>
            </a:r>
          </a:p>
        </p:txBody>
      </p:sp>
      <p:pic>
        <p:nvPicPr>
          <p:cNvPr id="220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538" y="1752600"/>
            <a:ext cx="13049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476625"/>
            <a:ext cx="7391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51</a:t>
            </a:fld>
            <a:endParaRPr lang="en-US">
              <a:solidFill>
                <a:srgbClr val="04617B">
                  <a:shade val="90000"/>
                </a:srgbClr>
              </a:solidFill>
            </a:endParaRPr>
          </a:p>
        </p:txBody>
      </p:sp>
    </p:spTree>
    <p:extLst>
      <p:ext uri="{BB962C8B-B14F-4D97-AF65-F5344CB8AC3E}">
        <p14:creationId xmlns:p14="http://schemas.microsoft.com/office/powerpoint/2010/main" val="2527982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ar-EG"/>
              <a:t>A* Search</a:t>
            </a:r>
          </a:p>
        </p:txBody>
      </p:sp>
      <p:pic>
        <p:nvPicPr>
          <p:cNvPr id="221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376488"/>
            <a:ext cx="873442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52</a:t>
            </a:fld>
            <a:endParaRPr lang="en-US">
              <a:solidFill>
                <a:srgbClr val="04617B">
                  <a:shade val="90000"/>
                </a:srgbClr>
              </a:solidFill>
            </a:endParaRPr>
          </a:p>
        </p:txBody>
      </p:sp>
    </p:spTree>
    <p:extLst>
      <p:ext uri="{BB962C8B-B14F-4D97-AF65-F5344CB8AC3E}">
        <p14:creationId xmlns:p14="http://schemas.microsoft.com/office/powerpoint/2010/main" val="1134116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ar-EG"/>
              <a:t>A* Search</a:t>
            </a:r>
          </a:p>
        </p:txBody>
      </p:sp>
      <p:pic>
        <p:nvPicPr>
          <p:cNvPr id="222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47863"/>
            <a:ext cx="865822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53</a:t>
            </a:fld>
            <a:endParaRPr lang="en-US">
              <a:solidFill>
                <a:srgbClr val="04617B">
                  <a:shade val="90000"/>
                </a:srgbClr>
              </a:solidFill>
            </a:endParaRPr>
          </a:p>
        </p:txBody>
      </p:sp>
    </p:spTree>
    <p:extLst>
      <p:ext uri="{BB962C8B-B14F-4D97-AF65-F5344CB8AC3E}">
        <p14:creationId xmlns:p14="http://schemas.microsoft.com/office/powerpoint/2010/main" val="9269844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ar-EG"/>
              <a:t>A* Search</a:t>
            </a:r>
          </a:p>
        </p:txBody>
      </p:sp>
      <p:pic>
        <p:nvPicPr>
          <p:cNvPr id="223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39175"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54</a:t>
            </a:fld>
            <a:endParaRPr lang="en-US">
              <a:solidFill>
                <a:srgbClr val="04617B">
                  <a:shade val="90000"/>
                </a:srgbClr>
              </a:solidFill>
            </a:endParaRPr>
          </a:p>
        </p:txBody>
      </p:sp>
    </p:spTree>
    <p:extLst>
      <p:ext uri="{BB962C8B-B14F-4D97-AF65-F5344CB8AC3E}">
        <p14:creationId xmlns:p14="http://schemas.microsoft.com/office/powerpoint/2010/main" val="15492048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ar-EG"/>
              <a:t>A* Search</a:t>
            </a:r>
          </a:p>
        </p:txBody>
      </p:sp>
      <p:pic>
        <p:nvPicPr>
          <p:cNvPr id="2242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112962"/>
            <a:ext cx="8739187" cy="367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55</a:t>
            </a:fld>
            <a:endParaRPr lang="en-US">
              <a:solidFill>
                <a:srgbClr val="04617B">
                  <a:shade val="90000"/>
                </a:srgbClr>
              </a:solidFill>
            </a:endParaRPr>
          </a:p>
        </p:txBody>
      </p:sp>
    </p:spTree>
    <p:extLst>
      <p:ext uri="{BB962C8B-B14F-4D97-AF65-F5344CB8AC3E}">
        <p14:creationId xmlns:p14="http://schemas.microsoft.com/office/powerpoint/2010/main" val="2387544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337482"/>
            <a:ext cx="8157775" cy="475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56</a:t>
            </a:fld>
            <a:endParaRPr lang="en-US">
              <a:solidFill>
                <a:srgbClr val="04617B">
                  <a:shade val="90000"/>
                </a:srgbClr>
              </a:solidFill>
            </a:endParaRPr>
          </a:p>
        </p:txBody>
      </p:sp>
    </p:spTree>
    <p:extLst>
      <p:ext uri="{BB962C8B-B14F-4D97-AF65-F5344CB8AC3E}">
        <p14:creationId xmlns:p14="http://schemas.microsoft.com/office/powerpoint/2010/main" val="764815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ar-EG"/>
              <a:t>A* Search</a:t>
            </a:r>
          </a:p>
        </p:txBody>
      </p:sp>
      <p:sp>
        <p:nvSpPr>
          <p:cNvPr id="210947" name="Rectangle 3"/>
          <p:cNvSpPr>
            <a:spLocks noGrp="1" noChangeArrowheads="1"/>
          </p:cNvSpPr>
          <p:nvPr>
            <p:ph type="body" idx="1"/>
          </p:nvPr>
        </p:nvSpPr>
        <p:spPr/>
        <p:txBody>
          <a:bodyPr/>
          <a:lstStyle/>
          <a:p>
            <a:pPr algn="l" rtl="0"/>
            <a:r>
              <a:rPr lang="en-US" altLang="ar-EG" dirty="0"/>
              <a:t>When h(n) = actual cost to goal</a:t>
            </a:r>
          </a:p>
          <a:p>
            <a:pPr lvl="1" algn="l" rtl="0"/>
            <a:r>
              <a:rPr lang="en-US" altLang="ar-EG" dirty="0"/>
              <a:t>Only nodes in the correct path are expanded</a:t>
            </a:r>
          </a:p>
          <a:p>
            <a:pPr lvl="1" algn="l" rtl="0"/>
            <a:r>
              <a:rPr lang="en-US" altLang="ar-EG" dirty="0"/>
              <a:t>Optimal solution is found</a:t>
            </a:r>
          </a:p>
          <a:p>
            <a:pPr algn="l" rtl="0"/>
            <a:r>
              <a:rPr lang="en-US" altLang="ar-EG" dirty="0"/>
              <a:t>When h(n) &lt; actual cost to goal</a:t>
            </a:r>
          </a:p>
          <a:p>
            <a:pPr lvl="1" algn="l" rtl="0"/>
            <a:r>
              <a:rPr lang="en-US" altLang="ar-EG" dirty="0"/>
              <a:t>Additional nodes are expanded</a:t>
            </a:r>
          </a:p>
          <a:p>
            <a:pPr lvl="1" algn="l" rtl="0"/>
            <a:r>
              <a:rPr lang="en-US" altLang="ar-EG" dirty="0"/>
              <a:t>Optimal solution is found</a:t>
            </a:r>
          </a:p>
          <a:p>
            <a:pPr algn="l" rtl="0"/>
            <a:r>
              <a:rPr lang="en-US" altLang="ar-EG" dirty="0"/>
              <a:t>When h(n) &gt; actual cost to goal</a:t>
            </a:r>
          </a:p>
          <a:p>
            <a:pPr lvl="1" algn="l" rtl="0"/>
            <a:r>
              <a:rPr lang="en-US" altLang="ar-EG" dirty="0"/>
              <a:t>Optimal solution can be overlooked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57</a:t>
            </a:fld>
            <a:endParaRPr lang="en-US">
              <a:solidFill>
                <a:srgbClr val="04617B">
                  <a:shade val="90000"/>
                </a:srgbClr>
              </a:solidFill>
            </a:endParaRPr>
          </a:p>
        </p:txBody>
      </p:sp>
    </p:spTree>
    <p:extLst>
      <p:ext uri="{BB962C8B-B14F-4D97-AF65-F5344CB8AC3E}">
        <p14:creationId xmlns:p14="http://schemas.microsoft.com/office/powerpoint/2010/main" val="359218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ar-EG" dirty="0"/>
              <a:t>A* Search</a:t>
            </a:r>
          </a:p>
        </p:txBody>
      </p:sp>
      <p:sp>
        <p:nvSpPr>
          <p:cNvPr id="231427" name="Rectangle 3"/>
          <p:cNvSpPr>
            <a:spLocks noGrp="1" noChangeArrowheads="1"/>
          </p:cNvSpPr>
          <p:nvPr>
            <p:ph type="body" idx="1"/>
          </p:nvPr>
        </p:nvSpPr>
        <p:spPr/>
        <p:txBody>
          <a:bodyPr/>
          <a:lstStyle/>
          <a:p>
            <a:pPr algn="l" rtl="0">
              <a:lnSpc>
                <a:spcPct val="80000"/>
              </a:lnSpc>
            </a:pPr>
            <a:r>
              <a:rPr lang="en-US" altLang="ar-EG" sz="2400" dirty="0"/>
              <a:t>Complete</a:t>
            </a:r>
          </a:p>
          <a:p>
            <a:pPr lvl="1" algn="l" rtl="0">
              <a:lnSpc>
                <a:spcPct val="80000"/>
              </a:lnSpc>
            </a:pPr>
            <a:r>
              <a:rPr lang="en-US" altLang="ar-EG" sz="2000" dirty="0"/>
              <a:t>Yes, unless there are infinitely many nodes with f &lt;= f(G)</a:t>
            </a:r>
          </a:p>
          <a:p>
            <a:pPr algn="l" rtl="0">
              <a:lnSpc>
                <a:spcPct val="80000"/>
              </a:lnSpc>
            </a:pPr>
            <a:r>
              <a:rPr lang="en-US" altLang="ar-EG" sz="2400" dirty="0"/>
              <a:t>Time</a:t>
            </a:r>
          </a:p>
          <a:p>
            <a:pPr lvl="1" algn="l" rtl="0">
              <a:lnSpc>
                <a:spcPct val="80000"/>
              </a:lnSpc>
            </a:pPr>
            <a:r>
              <a:rPr lang="en-US" altLang="ar-EG" sz="2000" dirty="0"/>
              <a:t>Exponential in [relative error of h x length of </a:t>
            </a:r>
            <a:r>
              <a:rPr lang="en-US" altLang="ar-EG" sz="2000" dirty="0" err="1"/>
              <a:t>soln</a:t>
            </a:r>
            <a:r>
              <a:rPr lang="en-US" altLang="ar-EG" sz="2000" dirty="0"/>
              <a:t>]</a:t>
            </a:r>
          </a:p>
          <a:p>
            <a:pPr lvl="1" algn="l" rtl="0">
              <a:lnSpc>
                <a:spcPct val="80000"/>
              </a:lnSpc>
            </a:pPr>
            <a:r>
              <a:rPr lang="en-US" altLang="ar-EG" sz="2000" dirty="0"/>
              <a:t>The better the heuristic, the better the time</a:t>
            </a:r>
          </a:p>
          <a:p>
            <a:pPr lvl="2" algn="l" rtl="0">
              <a:lnSpc>
                <a:spcPct val="80000"/>
              </a:lnSpc>
            </a:pPr>
            <a:r>
              <a:rPr lang="en-US" altLang="ar-EG" sz="1800" dirty="0"/>
              <a:t>Best case h is perfect, O(d)</a:t>
            </a:r>
          </a:p>
          <a:p>
            <a:pPr lvl="2" algn="l" rtl="0">
              <a:lnSpc>
                <a:spcPct val="80000"/>
              </a:lnSpc>
            </a:pPr>
            <a:r>
              <a:rPr lang="en-US" altLang="ar-EG" sz="1800" dirty="0"/>
              <a:t>Worst case h = 0, O(</a:t>
            </a:r>
            <a:r>
              <a:rPr lang="en-US" altLang="ar-EG" sz="1800" dirty="0" err="1"/>
              <a:t>b</a:t>
            </a:r>
            <a:r>
              <a:rPr lang="en-US" altLang="ar-EG" sz="1800" baseline="30000" dirty="0" err="1"/>
              <a:t>d</a:t>
            </a:r>
            <a:r>
              <a:rPr lang="en-US" altLang="ar-EG" sz="1800" dirty="0"/>
              <a:t>) same as BFS</a:t>
            </a:r>
          </a:p>
          <a:p>
            <a:pPr algn="l" rtl="0">
              <a:lnSpc>
                <a:spcPct val="80000"/>
              </a:lnSpc>
            </a:pPr>
            <a:r>
              <a:rPr lang="en-US" altLang="ar-EG" sz="2400" dirty="0"/>
              <a:t>Space</a:t>
            </a:r>
          </a:p>
          <a:p>
            <a:pPr lvl="1" algn="l" rtl="0">
              <a:lnSpc>
                <a:spcPct val="80000"/>
              </a:lnSpc>
            </a:pPr>
            <a:r>
              <a:rPr lang="en-US" altLang="ar-EG" sz="2000" dirty="0"/>
              <a:t>Keeps all nodes in memory and save in case of repetition</a:t>
            </a:r>
          </a:p>
          <a:p>
            <a:pPr lvl="1" algn="l" rtl="0">
              <a:lnSpc>
                <a:spcPct val="80000"/>
              </a:lnSpc>
            </a:pPr>
            <a:r>
              <a:rPr lang="en-US" altLang="ar-EG" sz="2000" dirty="0"/>
              <a:t>This is O(</a:t>
            </a:r>
            <a:r>
              <a:rPr lang="en-US" altLang="ar-EG" sz="2000" dirty="0" err="1"/>
              <a:t>b</a:t>
            </a:r>
            <a:r>
              <a:rPr lang="en-US" altLang="ar-EG" sz="2000" baseline="30000" dirty="0" err="1"/>
              <a:t>d</a:t>
            </a:r>
            <a:r>
              <a:rPr lang="en-US" altLang="ar-EG" sz="2000" dirty="0"/>
              <a:t>) or worse</a:t>
            </a:r>
          </a:p>
          <a:p>
            <a:pPr lvl="1" algn="l" rtl="0">
              <a:lnSpc>
                <a:spcPct val="80000"/>
              </a:lnSpc>
            </a:pPr>
            <a:r>
              <a:rPr lang="en-US" altLang="ar-EG" sz="2000" dirty="0"/>
              <a:t>A* usually runs out of space before it runs out of time</a:t>
            </a:r>
          </a:p>
          <a:p>
            <a:pPr algn="l" rtl="0">
              <a:lnSpc>
                <a:spcPct val="80000"/>
              </a:lnSpc>
            </a:pPr>
            <a:r>
              <a:rPr lang="en-US" altLang="ar-EG" sz="2400" dirty="0"/>
              <a:t>Optimal</a:t>
            </a:r>
          </a:p>
          <a:p>
            <a:pPr lvl="1" algn="l" rtl="0">
              <a:lnSpc>
                <a:spcPct val="80000"/>
              </a:lnSpc>
            </a:pPr>
            <a:r>
              <a:rPr lang="en-US" altLang="ar-EG" sz="2000" dirty="0"/>
              <a:t>Yes, cannot expand f</a:t>
            </a:r>
            <a:r>
              <a:rPr lang="en-US" altLang="ar-EG" sz="2000" baseline="-25000" dirty="0"/>
              <a:t>i+1</a:t>
            </a:r>
            <a:r>
              <a:rPr lang="en-US" altLang="ar-EG" sz="2000" dirty="0"/>
              <a:t> unless f</a:t>
            </a:r>
            <a:r>
              <a:rPr lang="en-US" altLang="ar-EG" sz="2000" baseline="-25000" dirty="0"/>
              <a:t>i</a:t>
            </a:r>
            <a:r>
              <a:rPr lang="en-US" altLang="ar-EG" sz="2000" dirty="0"/>
              <a:t> is finished</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58</a:t>
            </a:fld>
            <a:endParaRPr lang="en-US">
              <a:solidFill>
                <a:srgbClr val="04617B">
                  <a:shade val="90000"/>
                </a:srgbClr>
              </a:solidFill>
            </a:endParaRPr>
          </a:p>
        </p:txBody>
      </p:sp>
    </p:spTree>
    <p:extLst>
      <p:ext uri="{BB962C8B-B14F-4D97-AF65-F5344CB8AC3E}">
        <p14:creationId xmlns:p14="http://schemas.microsoft.com/office/powerpoint/2010/main" val="5084893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59</a:t>
            </a:fld>
            <a:endParaRPr lang="en-US">
              <a:solidFill>
                <a:srgbClr val="04617B">
                  <a:shade val="90000"/>
                </a:srgbClr>
              </a:solidFill>
            </a:endParaRPr>
          </a:p>
        </p:txBody>
      </p:sp>
    </p:spTree>
    <p:extLst>
      <p:ext uri="{BB962C8B-B14F-4D97-AF65-F5344CB8AC3E}">
        <p14:creationId xmlns:p14="http://schemas.microsoft.com/office/powerpoint/2010/main" val="226633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6</a:t>
            </a:fld>
            <a:endParaRPr lang="en-US"/>
          </a:p>
        </p:txBody>
      </p:sp>
      <p:sp>
        <p:nvSpPr>
          <p:cNvPr id="5" name="Flowchart: Connector 4"/>
          <p:cNvSpPr/>
          <p:nvPr/>
        </p:nvSpPr>
        <p:spPr>
          <a:xfrm>
            <a:off x="4089893" y="1914781"/>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a:t>
            </a:r>
            <a:endParaRPr lang="en-US" dirty="0"/>
          </a:p>
        </p:txBody>
      </p:sp>
      <p:sp>
        <p:nvSpPr>
          <p:cNvPr id="6" name="Flowchart: Connector 5"/>
          <p:cNvSpPr/>
          <p:nvPr/>
        </p:nvSpPr>
        <p:spPr>
          <a:xfrm>
            <a:off x="3250670"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1236303891"/>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83804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1512952"/>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smtClean="0">
                <a:solidFill>
                  <a:srgbClr val="FF0000"/>
                </a:solidFill>
                <a:latin typeface="Calibri"/>
                <a:cs typeface="Calibri"/>
              </a:rPr>
              <a:t>h(n</a:t>
            </a:r>
            <a:r>
              <a:rPr lang="en-US" sz="1725" b="1" spc="-4" dirty="0" smtClean="0">
                <a:solidFill>
                  <a:srgbClr val="FF0000"/>
                </a:solidFill>
                <a:latin typeface="Calibri"/>
                <a:cs typeface="Calibri"/>
              </a:rPr>
              <a:t>)</a:t>
            </a:r>
            <a:endParaRPr sz="1725"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60</a:t>
            </a:fld>
            <a:endParaRPr lang="en-US">
              <a:solidFill>
                <a:srgbClr val="04617B">
                  <a:shade val="90000"/>
                </a:srgbClr>
              </a:solidFill>
            </a:endParaRPr>
          </a:p>
        </p:txBody>
      </p:sp>
    </p:spTree>
    <p:extLst>
      <p:ext uri="{BB962C8B-B14F-4D97-AF65-F5344CB8AC3E}">
        <p14:creationId xmlns:p14="http://schemas.microsoft.com/office/powerpoint/2010/main" val="39530933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5"/>
          <p:cNvSpPr/>
          <p:nvPr/>
        </p:nvSpPr>
        <p:spPr>
          <a:xfrm>
            <a:off x="3505200" y="139065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F79546"/>
          </a:solidFill>
        </p:spPr>
        <p:txBody>
          <a:bodyPr wrap="square" lIns="0" tIns="0" rIns="0" bIns="0" rtlCol="0"/>
          <a:lstStyle/>
          <a:p>
            <a:endParaRPr sz="1350" dirty="0">
              <a:solidFill>
                <a:prstClr val="black"/>
              </a:solidFill>
            </a:endParaRPr>
          </a:p>
        </p:txBody>
      </p:sp>
      <p:sp>
        <p:nvSpPr>
          <p:cNvPr id="5" name="object 5"/>
          <p:cNvSpPr txBox="1">
            <a:spLocks noGrp="1"/>
          </p:cNvSpPr>
          <p:nvPr>
            <p:ph type="title"/>
          </p:nvPr>
        </p:nvSpPr>
        <p:spPr>
          <a:xfrm>
            <a:off x="3742372" y="1447800"/>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dirty="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dirty="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248531"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dirty="0">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dirty="0">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dirty="0">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1512952"/>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smtClean="0">
                <a:solidFill>
                  <a:srgbClr val="FF0000"/>
                </a:solidFill>
                <a:latin typeface="Calibri"/>
                <a:cs typeface="Calibri"/>
              </a:rPr>
              <a:t>h(n</a:t>
            </a:r>
            <a:r>
              <a:rPr lang="en-US" sz="1725" b="1" spc="-4" dirty="0" smtClean="0">
                <a:solidFill>
                  <a:srgbClr val="FF0000"/>
                </a:solidFill>
                <a:latin typeface="Calibri"/>
                <a:cs typeface="Calibri"/>
              </a:rPr>
              <a:t>)</a:t>
            </a:r>
            <a:endParaRPr sz="1725" dirty="0">
              <a:solidFill>
                <a:prstClr val="black"/>
              </a:solidFill>
              <a:latin typeface="Calibri"/>
              <a:cs typeface="Calibri"/>
            </a:endParaRPr>
          </a:p>
        </p:txBody>
      </p:sp>
      <p:sp>
        <p:nvSpPr>
          <p:cNvPr id="87" name="object 80"/>
          <p:cNvSpPr txBox="1"/>
          <p:nvPr/>
        </p:nvSpPr>
        <p:spPr>
          <a:xfrm>
            <a:off x="7246050" y="2214753"/>
            <a:ext cx="1855086" cy="761586"/>
          </a:xfrm>
          <a:prstGeom prst="rect">
            <a:avLst/>
          </a:prstGeom>
        </p:spPr>
        <p:txBody>
          <a:bodyPr vert="horz" wrap="square" lIns="0" tIns="10001" rIns="0" bIns="0" rtlCol="0">
            <a:spAutoFit/>
          </a:bodyPr>
          <a:lstStyle/>
          <a:p>
            <a:pPr marL="9525" marR="3810">
              <a:spcBef>
                <a:spcPts val="79"/>
              </a:spcBef>
            </a:pPr>
            <a:r>
              <a:rPr lang="en-US" sz="2400" dirty="0" smtClean="0">
                <a:solidFill>
                  <a:prstClr val="black"/>
                </a:solidFill>
                <a:latin typeface="Calibri"/>
                <a:cs typeface="Calibri"/>
              </a:rPr>
              <a:t>f(B)=4+7=11</a:t>
            </a:r>
          </a:p>
          <a:p>
            <a:pPr marL="9525" marR="3810">
              <a:spcBef>
                <a:spcPts val="79"/>
              </a:spcBef>
            </a:pPr>
            <a:r>
              <a:rPr lang="en-US" sz="2400" dirty="0">
                <a:solidFill>
                  <a:prstClr val="black"/>
                </a:solidFill>
                <a:latin typeface="Calibri"/>
                <a:cs typeface="Calibri"/>
              </a:rPr>
              <a:t>f</a:t>
            </a:r>
            <a:r>
              <a:rPr lang="en-US" sz="2400" dirty="0" smtClean="0">
                <a:solidFill>
                  <a:prstClr val="black"/>
                </a:solidFill>
                <a:latin typeface="Calibri"/>
                <a:cs typeface="Calibri"/>
              </a:rPr>
              <a:t>(C)=3+7=10</a:t>
            </a:r>
            <a:endParaRPr sz="2400" dirty="0">
              <a:solidFill>
                <a:prstClr val="black"/>
              </a:solidFill>
              <a:latin typeface="Calibri"/>
              <a:cs typeface="Calibri"/>
            </a:endParaRPr>
          </a:p>
        </p:txBody>
      </p:sp>
      <p:sp>
        <p:nvSpPr>
          <p:cNvPr id="89" name="object 32"/>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F79546"/>
            </a:solidFill>
          </a:ln>
        </p:spPr>
        <p:txBody>
          <a:bodyPr wrap="square" lIns="0" tIns="0" rIns="0" bIns="0" rtlCol="0"/>
          <a:lstStyle/>
          <a:p>
            <a:endParaRPr sz="1350">
              <a:solidFill>
                <a:prstClr val="black"/>
              </a:solidFill>
            </a:endParaRPr>
          </a:p>
        </p:txBody>
      </p:sp>
      <p:sp>
        <p:nvSpPr>
          <p:cNvPr id="94" name="object 46"/>
          <p:cNvSpPr/>
          <p:nvPr/>
        </p:nvSpPr>
        <p:spPr>
          <a:xfrm>
            <a:off x="4228528" y="1828800"/>
            <a:ext cx="1161098" cy="159068"/>
          </a:xfrm>
          <a:custGeom>
            <a:avLst/>
            <a:gdLst/>
            <a:ahLst/>
            <a:cxnLst/>
            <a:rect l="l" t="t" r="r" b="b"/>
            <a:pathLst>
              <a:path w="1548129" h="212090">
                <a:moveTo>
                  <a:pt x="0" y="0"/>
                </a:moveTo>
                <a:lnTo>
                  <a:pt x="1548130" y="212090"/>
                </a:lnTo>
              </a:path>
            </a:pathLst>
          </a:custGeom>
          <a:ln w="38100">
            <a:solidFill>
              <a:srgbClr val="F79546"/>
            </a:solidFill>
          </a:ln>
        </p:spPr>
        <p:txBody>
          <a:bodyPr wrap="square" lIns="0" tIns="0" rIns="0" bIns="0" rtlCol="0"/>
          <a:lstStyle/>
          <a:p>
            <a:endParaRPr sz="1350">
              <a:solidFill>
                <a:prstClr val="black"/>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61</a:t>
            </a:fld>
            <a:endParaRPr lang="en-US">
              <a:solidFill>
                <a:srgbClr val="04617B">
                  <a:shade val="90000"/>
                </a:srgbClr>
              </a:solidFill>
            </a:endParaRPr>
          </a:p>
        </p:txBody>
      </p:sp>
    </p:spTree>
    <p:extLst>
      <p:ext uri="{BB962C8B-B14F-4D97-AF65-F5344CB8AC3E}">
        <p14:creationId xmlns:p14="http://schemas.microsoft.com/office/powerpoint/2010/main" val="7322305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20"/>
          <p:cNvSpPr/>
          <p:nvPr/>
        </p:nvSpPr>
        <p:spPr>
          <a:xfrm>
            <a:off x="5410200" y="160020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F79546"/>
          </a:solidFill>
        </p:spPr>
        <p:txBody>
          <a:bodyPr wrap="square" lIns="0" tIns="0" rIns="0" bIns="0" rtlCol="0"/>
          <a:lstStyle/>
          <a:p>
            <a:endParaRPr sz="1350">
              <a:solidFill>
                <a:prstClr val="black"/>
              </a:solidFill>
            </a:endParaRPr>
          </a:p>
        </p:txBody>
      </p:sp>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1512952"/>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a:solidFill>
                  <a:srgbClr val="FF0000"/>
                </a:solidFill>
                <a:latin typeface="Calibri"/>
                <a:cs typeface="Calibri"/>
              </a:rPr>
              <a:t>h(n)</a:t>
            </a:r>
            <a:endParaRPr sz="1725" dirty="0">
              <a:solidFill>
                <a:prstClr val="black"/>
              </a:solidFill>
              <a:latin typeface="Calibri"/>
              <a:cs typeface="Calibri"/>
            </a:endParaRPr>
          </a:p>
        </p:txBody>
      </p:sp>
      <p:sp>
        <p:nvSpPr>
          <p:cNvPr id="89" name="object 48"/>
          <p:cNvSpPr/>
          <p:nvPr/>
        </p:nvSpPr>
        <p:spPr>
          <a:xfrm>
            <a:off x="5136356" y="2286000"/>
            <a:ext cx="350044" cy="650081"/>
          </a:xfrm>
          <a:custGeom>
            <a:avLst/>
            <a:gdLst/>
            <a:ahLst/>
            <a:cxnLst/>
            <a:rect l="l" t="t" r="r" b="b"/>
            <a:pathLst>
              <a:path w="466725" h="866775">
                <a:moveTo>
                  <a:pt x="466725" y="0"/>
                </a:moveTo>
                <a:lnTo>
                  <a:pt x="0" y="866648"/>
                </a:lnTo>
              </a:path>
            </a:pathLst>
          </a:custGeom>
          <a:ln w="38100">
            <a:solidFill>
              <a:srgbClr val="F79546"/>
            </a:solidFill>
          </a:ln>
        </p:spPr>
        <p:txBody>
          <a:bodyPr wrap="square" lIns="0" tIns="0" rIns="0" bIns="0" rtlCol="0"/>
          <a:lstStyle/>
          <a:p>
            <a:endParaRPr sz="1350">
              <a:solidFill>
                <a:prstClr val="black"/>
              </a:solidFill>
            </a:endParaRPr>
          </a:p>
        </p:txBody>
      </p:sp>
      <p:sp>
        <p:nvSpPr>
          <p:cNvPr id="90" name="object 50"/>
          <p:cNvSpPr/>
          <p:nvPr/>
        </p:nvSpPr>
        <p:spPr>
          <a:xfrm>
            <a:off x="6019800" y="2252186"/>
            <a:ext cx="350044" cy="719614"/>
          </a:xfrm>
          <a:custGeom>
            <a:avLst/>
            <a:gdLst/>
            <a:ahLst/>
            <a:cxnLst/>
            <a:rect l="l" t="t" r="r" b="b"/>
            <a:pathLst>
              <a:path w="466725" h="959485">
                <a:moveTo>
                  <a:pt x="0" y="0"/>
                </a:moveTo>
                <a:lnTo>
                  <a:pt x="466725" y="959357"/>
                </a:lnTo>
              </a:path>
            </a:pathLst>
          </a:custGeom>
          <a:ln w="38100">
            <a:solidFill>
              <a:srgbClr val="F79546"/>
            </a:solidFill>
          </a:ln>
        </p:spPr>
        <p:txBody>
          <a:bodyPr wrap="square" lIns="0" tIns="0" rIns="0" bIns="0" rtlCol="0"/>
          <a:lstStyle/>
          <a:p>
            <a:endParaRPr sz="1350">
              <a:solidFill>
                <a:prstClr val="black"/>
              </a:solidFill>
            </a:endParaRPr>
          </a:p>
        </p:txBody>
      </p:sp>
      <p:sp>
        <p:nvSpPr>
          <p:cNvPr id="87" name="object 80"/>
          <p:cNvSpPr txBox="1"/>
          <p:nvPr/>
        </p:nvSpPr>
        <p:spPr>
          <a:xfrm>
            <a:off x="7246050" y="2214753"/>
            <a:ext cx="1855086" cy="761586"/>
          </a:xfrm>
          <a:prstGeom prst="rect">
            <a:avLst/>
          </a:prstGeom>
        </p:spPr>
        <p:txBody>
          <a:bodyPr vert="horz" wrap="square" lIns="0" tIns="10001" rIns="0" bIns="0" rtlCol="0">
            <a:spAutoFit/>
          </a:bodyPr>
          <a:lstStyle/>
          <a:p>
            <a:pPr marL="9525" marR="3810">
              <a:spcBef>
                <a:spcPts val="79"/>
              </a:spcBef>
            </a:pPr>
            <a:r>
              <a:rPr lang="en-US" sz="2400" dirty="0" smtClean="0">
                <a:solidFill>
                  <a:prstClr val="black"/>
                </a:solidFill>
                <a:latin typeface="Calibri"/>
                <a:cs typeface="Calibri"/>
              </a:rPr>
              <a:t>f(F)=5+5=10</a:t>
            </a:r>
          </a:p>
          <a:p>
            <a:pPr marL="9525" marR="3810">
              <a:spcBef>
                <a:spcPts val="79"/>
              </a:spcBef>
            </a:pPr>
            <a:r>
              <a:rPr lang="en-US" sz="2400" dirty="0" smtClean="0">
                <a:solidFill>
                  <a:prstClr val="black"/>
                </a:solidFill>
                <a:latin typeface="Calibri"/>
                <a:cs typeface="Calibri"/>
              </a:rPr>
              <a:t>f(H)=10+3=13</a:t>
            </a:r>
            <a:endParaRPr sz="24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62</a:t>
            </a:fld>
            <a:endParaRPr lang="en-US">
              <a:solidFill>
                <a:srgbClr val="04617B">
                  <a:shade val="90000"/>
                </a:srgbClr>
              </a:solidFill>
            </a:endParaRPr>
          </a:p>
        </p:txBody>
      </p:sp>
    </p:spTree>
    <p:extLst>
      <p:ext uri="{BB962C8B-B14F-4D97-AF65-F5344CB8AC3E}">
        <p14:creationId xmlns:p14="http://schemas.microsoft.com/office/powerpoint/2010/main" val="27798338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bject 22"/>
          <p:cNvSpPr/>
          <p:nvPr/>
        </p:nvSpPr>
        <p:spPr>
          <a:xfrm>
            <a:off x="4514850" y="281940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F79546"/>
          </a:solidFill>
        </p:spPr>
        <p:txBody>
          <a:bodyPr wrap="square" lIns="0" tIns="0" rIns="0" bIns="0" rtlCol="0"/>
          <a:lstStyle/>
          <a:p>
            <a:endParaRPr sz="1350">
              <a:solidFill>
                <a:prstClr val="black"/>
              </a:solidFill>
            </a:endParaRPr>
          </a:p>
        </p:txBody>
      </p:sp>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1512952"/>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a:solidFill>
                  <a:srgbClr val="FF0000"/>
                </a:solidFill>
                <a:latin typeface="Calibri"/>
                <a:cs typeface="Calibri"/>
              </a:rPr>
              <a:t>h(n)</a:t>
            </a:r>
            <a:endParaRPr sz="1725" dirty="0">
              <a:solidFill>
                <a:prstClr val="black"/>
              </a:solidFill>
              <a:latin typeface="Calibri"/>
              <a:cs typeface="Calibri"/>
            </a:endParaRPr>
          </a:p>
        </p:txBody>
      </p:sp>
      <p:sp>
        <p:nvSpPr>
          <p:cNvPr id="89" name="object 54"/>
          <p:cNvSpPr/>
          <p:nvPr/>
        </p:nvSpPr>
        <p:spPr>
          <a:xfrm>
            <a:off x="5132546" y="3429000"/>
            <a:ext cx="353854" cy="560546"/>
          </a:xfrm>
          <a:custGeom>
            <a:avLst/>
            <a:gdLst/>
            <a:ahLst/>
            <a:cxnLst/>
            <a:rect l="l" t="t" r="r" b="b"/>
            <a:pathLst>
              <a:path w="471804" h="747395">
                <a:moveTo>
                  <a:pt x="0" y="0"/>
                </a:moveTo>
                <a:lnTo>
                  <a:pt x="471805" y="747394"/>
                </a:lnTo>
              </a:path>
            </a:pathLst>
          </a:custGeom>
          <a:ln w="38100">
            <a:solidFill>
              <a:srgbClr val="F79546"/>
            </a:solidFill>
          </a:ln>
        </p:spPr>
        <p:txBody>
          <a:bodyPr wrap="square" lIns="0" tIns="0" rIns="0" bIns="0" rtlCol="0"/>
          <a:lstStyle/>
          <a:p>
            <a:endParaRPr sz="1350">
              <a:solidFill>
                <a:prstClr val="black"/>
              </a:solidFill>
            </a:endParaRPr>
          </a:p>
        </p:txBody>
      </p:sp>
      <p:sp>
        <p:nvSpPr>
          <p:cNvPr id="90" name="object 80"/>
          <p:cNvSpPr txBox="1"/>
          <p:nvPr/>
        </p:nvSpPr>
        <p:spPr>
          <a:xfrm>
            <a:off x="7246050" y="2214753"/>
            <a:ext cx="1855086" cy="379431"/>
          </a:xfrm>
          <a:prstGeom prst="rect">
            <a:avLst/>
          </a:prstGeom>
        </p:spPr>
        <p:txBody>
          <a:bodyPr vert="horz" wrap="square" lIns="0" tIns="10001" rIns="0" bIns="0" rtlCol="0">
            <a:spAutoFit/>
          </a:bodyPr>
          <a:lstStyle/>
          <a:p>
            <a:pPr marL="9525" marR="3810">
              <a:spcBef>
                <a:spcPts val="79"/>
              </a:spcBef>
            </a:pPr>
            <a:r>
              <a:rPr lang="en-US" sz="2400" dirty="0" smtClean="0">
                <a:solidFill>
                  <a:prstClr val="black"/>
                </a:solidFill>
                <a:latin typeface="Calibri"/>
                <a:cs typeface="Calibri"/>
              </a:rPr>
              <a:t>f(I)=7+2=9</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63</a:t>
            </a:fld>
            <a:endParaRPr lang="en-US">
              <a:solidFill>
                <a:srgbClr val="04617B">
                  <a:shade val="90000"/>
                </a:srgbClr>
              </a:solidFill>
            </a:endParaRPr>
          </a:p>
        </p:txBody>
      </p:sp>
    </p:spTree>
    <p:extLst>
      <p:ext uri="{BB962C8B-B14F-4D97-AF65-F5344CB8AC3E}">
        <p14:creationId xmlns:p14="http://schemas.microsoft.com/office/powerpoint/2010/main" val="2249764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1512952"/>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a:solidFill>
                  <a:srgbClr val="FF0000"/>
                </a:solidFill>
                <a:latin typeface="Calibri"/>
                <a:cs typeface="Calibri"/>
              </a:rPr>
              <a:t>h(n)</a:t>
            </a:r>
            <a:endParaRPr sz="1725" dirty="0">
              <a:solidFill>
                <a:prstClr val="black"/>
              </a:solidFill>
              <a:latin typeface="Calibri"/>
              <a:cs typeface="Calibri"/>
            </a:endParaRPr>
          </a:p>
        </p:txBody>
      </p:sp>
      <p:sp>
        <p:nvSpPr>
          <p:cNvPr id="88" name="object 28"/>
          <p:cNvSpPr/>
          <p:nvPr/>
        </p:nvSpPr>
        <p:spPr>
          <a:xfrm>
            <a:off x="5410200" y="388620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F79546"/>
          </a:solidFill>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89" name="object 58"/>
          <p:cNvSpPr/>
          <p:nvPr/>
        </p:nvSpPr>
        <p:spPr>
          <a:xfrm>
            <a:off x="4419600" y="4638675"/>
            <a:ext cx="1318260" cy="771525"/>
          </a:xfrm>
          <a:custGeom>
            <a:avLst/>
            <a:gdLst/>
            <a:ahLst/>
            <a:cxnLst/>
            <a:rect l="l" t="t" r="r" b="b"/>
            <a:pathLst>
              <a:path w="1757679" h="1028700">
                <a:moveTo>
                  <a:pt x="1757552" y="0"/>
                </a:moveTo>
                <a:lnTo>
                  <a:pt x="0" y="1028445"/>
                </a:lnTo>
              </a:path>
            </a:pathLst>
          </a:custGeom>
          <a:ln w="38100">
            <a:solidFill>
              <a:srgbClr val="F79546"/>
            </a:solidFill>
          </a:ln>
        </p:spPr>
        <p:txBody>
          <a:bodyPr wrap="square" lIns="0" tIns="0" rIns="0" bIns="0" rtlCol="0"/>
          <a:lstStyle/>
          <a:p>
            <a:endParaRPr sz="1350">
              <a:solidFill>
                <a:prstClr val="black"/>
              </a:solidFill>
            </a:endParaRPr>
          </a:p>
        </p:txBody>
      </p:sp>
      <p:sp>
        <p:nvSpPr>
          <p:cNvPr id="90" name="object 56"/>
          <p:cNvSpPr/>
          <p:nvPr/>
        </p:nvSpPr>
        <p:spPr>
          <a:xfrm>
            <a:off x="1177862" y="4528186"/>
            <a:ext cx="4324350" cy="729614"/>
          </a:xfrm>
          <a:custGeom>
            <a:avLst/>
            <a:gdLst/>
            <a:ahLst/>
            <a:cxnLst/>
            <a:rect l="l" t="t" r="r" b="b"/>
            <a:pathLst>
              <a:path w="5765800" h="972820">
                <a:moveTo>
                  <a:pt x="5765419" y="0"/>
                </a:moveTo>
                <a:lnTo>
                  <a:pt x="0" y="972781"/>
                </a:lnTo>
              </a:path>
            </a:pathLst>
          </a:custGeom>
          <a:ln w="38099">
            <a:solidFill>
              <a:srgbClr val="F79546"/>
            </a:solidFill>
          </a:ln>
        </p:spPr>
        <p:txBody>
          <a:bodyPr wrap="square" lIns="0" tIns="0" rIns="0" bIns="0" rtlCol="0"/>
          <a:lstStyle/>
          <a:p>
            <a:endParaRPr sz="1350">
              <a:solidFill>
                <a:prstClr val="black"/>
              </a:solidFill>
            </a:endParaRPr>
          </a:p>
        </p:txBody>
      </p:sp>
      <p:sp>
        <p:nvSpPr>
          <p:cNvPr id="91" name="object 52"/>
          <p:cNvSpPr/>
          <p:nvPr/>
        </p:nvSpPr>
        <p:spPr>
          <a:xfrm>
            <a:off x="6019800" y="3505200"/>
            <a:ext cx="346234" cy="491014"/>
          </a:xfrm>
          <a:custGeom>
            <a:avLst/>
            <a:gdLst/>
            <a:ahLst/>
            <a:cxnLst/>
            <a:rect l="l" t="t" r="r" b="b"/>
            <a:pathLst>
              <a:path w="461645" h="654685">
                <a:moveTo>
                  <a:pt x="461644" y="0"/>
                </a:moveTo>
                <a:lnTo>
                  <a:pt x="0" y="654557"/>
                </a:lnTo>
              </a:path>
            </a:pathLst>
          </a:custGeom>
          <a:ln w="38100">
            <a:solidFill>
              <a:srgbClr val="F79546"/>
            </a:solidFill>
          </a:ln>
        </p:spPr>
        <p:txBody>
          <a:bodyPr wrap="square" lIns="0" tIns="0" rIns="0" bIns="0" rtlCol="0"/>
          <a:lstStyle/>
          <a:p>
            <a:endParaRPr sz="1350">
              <a:solidFill>
                <a:prstClr val="black"/>
              </a:solidFill>
            </a:endParaRPr>
          </a:p>
        </p:txBody>
      </p:sp>
      <p:sp>
        <p:nvSpPr>
          <p:cNvPr id="92" name="object 80"/>
          <p:cNvSpPr txBox="1"/>
          <p:nvPr/>
        </p:nvSpPr>
        <p:spPr>
          <a:xfrm>
            <a:off x="7246050" y="2214753"/>
            <a:ext cx="1855086" cy="1525898"/>
          </a:xfrm>
          <a:prstGeom prst="rect">
            <a:avLst/>
          </a:prstGeom>
        </p:spPr>
        <p:txBody>
          <a:bodyPr vert="horz" wrap="square" lIns="0" tIns="10001" rIns="0" bIns="0" rtlCol="0">
            <a:spAutoFit/>
          </a:bodyPr>
          <a:lstStyle/>
          <a:p>
            <a:pPr marL="9525" marR="3810">
              <a:spcBef>
                <a:spcPts val="79"/>
              </a:spcBef>
            </a:pPr>
            <a:r>
              <a:rPr lang="en-US" sz="2400" dirty="0" smtClean="0">
                <a:solidFill>
                  <a:prstClr val="black"/>
                </a:solidFill>
                <a:latin typeface="Calibri"/>
                <a:cs typeface="Calibri"/>
              </a:rPr>
              <a:t>f(H)=9+3=12</a:t>
            </a:r>
          </a:p>
          <a:p>
            <a:pPr marL="9525" marR="3810">
              <a:spcBef>
                <a:spcPts val="79"/>
              </a:spcBef>
            </a:pPr>
            <a:r>
              <a:rPr lang="en-US" sz="2400" dirty="0" smtClean="0">
                <a:solidFill>
                  <a:prstClr val="black"/>
                </a:solidFill>
                <a:latin typeface="Calibri"/>
                <a:cs typeface="Calibri"/>
              </a:rPr>
              <a:t>f(G)=10+0=10</a:t>
            </a:r>
          </a:p>
          <a:p>
            <a:pPr marL="9525" marR="3810">
              <a:spcBef>
                <a:spcPts val="79"/>
              </a:spcBef>
            </a:pPr>
            <a:r>
              <a:rPr lang="en-US" sz="2400" dirty="0" smtClean="0">
                <a:solidFill>
                  <a:prstClr val="black"/>
                </a:solidFill>
                <a:latin typeface="Calibri"/>
                <a:cs typeface="Calibri"/>
              </a:rPr>
              <a:t>f(J)=11+4=15</a:t>
            </a:r>
            <a:endParaRPr lang="en-US" sz="2400" dirty="0">
              <a:solidFill>
                <a:prstClr val="black"/>
              </a:solidFill>
              <a:latin typeface="Calibri"/>
              <a:cs typeface="Calibri"/>
            </a:endParaRPr>
          </a:p>
          <a:p>
            <a:pPr marL="9525" marR="3810">
              <a:spcBef>
                <a:spcPts val="79"/>
              </a:spcBef>
            </a:pPr>
            <a:endParaRPr sz="24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64</a:t>
            </a:fld>
            <a:endParaRPr lang="en-US">
              <a:solidFill>
                <a:srgbClr val="04617B">
                  <a:shade val="90000"/>
                </a:srgbClr>
              </a:solidFill>
            </a:endParaRPr>
          </a:p>
        </p:txBody>
      </p:sp>
    </p:spTree>
    <p:extLst>
      <p:ext uri="{BB962C8B-B14F-4D97-AF65-F5344CB8AC3E}">
        <p14:creationId xmlns:p14="http://schemas.microsoft.com/office/powerpoint/2010/main" val="41434601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85579" y="1467040"/>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4" name="object 4"/>
          <p:cNvSpPr/>
          <p:nvPr/>
        </p:nvSpPr>
        <p:spPr>
          <a:xfrm>
            <a:off x="3485579" y="1467040"/>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 name="object 5"/>
          <p:cNvSpPr txBox="1">
            <a:spLocks noGrp="1"/>
          </p:cNvSpPr>
          <p:nvPr>
            <p:ph type="title"/>
          </p:nvPr>
        </p:nvSpPr>
        <p:spPr>
          <a:xfrm>
            <a:off x="3709320" y="1528264"/>
            <a:ext cx="296228" cy="563616"/>
          </a:xfrm>
          <a:prstGeom prst="rect">
            <a:avLst/>
          </a:prstGeom>
        </p:spPr>
        <p:txBody>
          <a:bodyPr vert="horz" wrap="square" lIns="0" tIns="9525" rIns="0" bIns="0" rtlCol="0" anchor="b">
            <a:spAutoFit/>
          </a:bodyPr>
          <a:lstStyle/>
          <a:p>
            <a:pPr marL="9525" rtl="0">
              <a:spcBef>
                <a:spcPts val="75"/>
              </a:spcBef>
            </a:pPr>
            <a:r>
              <a:rPr sz="3600" dirty="0">
                <a:solidFill>
                  <a:srgbClr val="FFFFFF"/>
                </a:solidFill>
                <a:latin typeface="Calibri"/>
                <a:cs typeface="Calibri"/>
              </a:rPr>
              <a:t>A</a:t>
            </a:r>
            <a:endParaRPr sz="3600">
              <a:latin typeface="Calibri"/>
              <a:cs typeface="Calibri"/>
            </a:endParaRPr>
          </a:p>
        </p:txBody>
      </p:sp>
      <p:sp>
        <p:nvSpPr>
          <p:cNvPr id="6" name="object 6"/>
          <p:cNvSpPr/>
          <p:nvPr/>
        </p:nvSpPr>
        <p:spPr>
          <a:xfrm>
            <a:off x="1678496" y="153447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678496" y="153447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1912335" y="1592485"/>
            <a:ext cx="275749" cy="563616"/>
          </a:xfrm>
          <a:prstGeom prst="rect">
            <a:avLst/>
          </a:prstGeom>
        </p:spPr>
        <p:txBody>
          <a:bodyPr vert="horz" wrap="square" lIns="0" tIns="9525" rIns="0" bIns="0" rtlCol="0">
            <a:spAutoFit/>
          </a:bodyPr>
          <a:lstStyle/>
          <a:p>
            <a:pPr marL="9525">
              <a:spcBef>
                <a:spcPts val="75"/>
              </a:spcBef>
            </a:pPr>
            <a:r>
              <a:rPr sz="3600" b="1" dirty="0">
                <a:solidFill>
                  <a:srgbClr val="FFFFFF"/>
                </a:solidFill>
                <a:latin typeface="Calibri"/>
                <a:cs typeface="Calibri"/>
              </a:rPr>
              <a:t>B</a:t>
            </a:r>
            <a:endParaRPr sz="3600">
              <a:solidFill>
                <a:prstClr val="black"/>
              </a:solidFill>
              <a:latin typeface="Calibri"/>
              <a:cs typeface="Calibri"/>
            </a:endParaRPr>
          </a:p>
        </p:txBody>
      </p:sp>
      <p:sp>
        <p:nvSpPr>
          <p:cNvPr id="9" name="object 9"/>
          <p:cNvSpPr/>
          <p:nvPr/>
        </p:nvSpPr>
        <p:spPr>
          <a:xfrm>
            <a:off x="306896" y="2277428"/>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300"/>
                </a:lnTo>
                <a:lnTo>
                  <a:pt x="2267" y="543002"/>
                </a:lnTo>
                <a:lnTo>
                  <a:pt x="8931" y="589421"/>
                </a:lnTo>
                <a:lnTo>
                  <a:pt x="19783" y="634350"/>
                </a:lnTo>
                <a:lnTo>
                  <a:pt x="34617" y="677580"/>
                </a:lnTo>
                <a:lnTo>
                  <a:pt x="53224" y="718904"/>
                </a:lnTo>
                <a:lnTo>
                  <a:pt x="75397" y="758115"/>
                </a:lnTo>
                <a:lnTo>
                  <a:pt x="100929" y="795005"/>
                </a:lnTo>
                <a:lnTo>
                  <a:pt x="129612" y="829366"/>
                </a:lnTo>
                <a:lnTo>
                  <a:pt x="161238" y="860992"/>
                </a:lnTo>
                <a:lnTo>
                  <a:pt x="195600" y="889674"/>
                </a:lnTo>
                <a:lnTo>
                  <a:pt x="232490" y="915205"/>
                </a:lnTo>
                <a:lnTo>
                  <a:pt x="271701" y="937377"/>
                </a:lnTo>
                <a:lnTo>
                  <a:pt x="313025" y="955984"/>
                </a:lnTo>
                <a:lnTo>
                  <a:pt x="356254" y="970817"/>
                </a:lnTo>
                <a:lnTo>
                  <a:pt x="401181" y="981669"/>
                </a:lnTo>
                <a:lnTo>
                  <a:pt x="447599" y="988332"/>
                </a:lnTo>
                <a:lnTo>
                  <a:pt x="495300" y="990600"/>
                </a:lnTo>
                <a:lnTo>
                  <a:pt x="543000" y="988332"/>
                </a:lnTo>
                <a:lnTo>
                  <a:pt x="589418" y="981669"/>
                </a:lnTo>
                <a:lnTo>
                  <a:pt x="634345" y="970817"/>
                </a:lnTo>
                <a:lnTo>
                  <a:pt x="677574" y="955984"/>
                </a:lnTo>
                <a:lnTo>
                  <a:pt x="718898" y="937377"/>
                </a:lnTo>
                <a:lnTo>
                  <a:pt x="758109" y="915205"/>
                </a:lnTo>
                <a:lnTo>
                  <a:pt x="794999" y="889674"/>
                </a:lnTo>
                <a:lnTo>
                  <a:pt x="829361" y="860992"/>
                </a:lnTo>
                <a:lnTo>
                  <a:pt x="860987" y="829366"/>
                </a:lnTo>
                <a:lnTo>
                  <a:pt x="889670" y="795005"/>
                </a:lnTo>
                <a:lnTo>
                  <a:pt x="915202" y="758115"/>
                </a:lnTo>
                <a:lnTo>
                  <a:pt x="937375" y="718904"/>
                </a:lnTo>
                <a:lnTo>
                  <a:pt x="955982" y="677580"/>
                </a:lnTo>
                <a:lnTo>
                  <a:pt x="970816" y="634350"/>
                </a:lnTo>
                <a:lnTo>
                  <a:pt x="981668" y="589421"/>
                </a:lnTo>
                <a:lnTo>
                  <a:pt x="988332" y="543002"/>
                </a:lnTo>
                <a:lnTo>
                  <a:pt x="990600" y="495300"/>
                </a:lnTo>
                <a:lnTo>
                  <a:pt x="988332" y="447597"/>
                </a:lnTo>
                <a:lnTo>
                  <a:pt x="981668" y="401178"/>
                </a:lnTo>
                <a:lnTo>
                  <a:pt x="970816" y="356249"/>
                </a:lnTo>
                <a:lnTo>
                  <a:pt x="955982" y="313019"/>
                </a:lnTo>
                <a:lnTo>
                  <a:pt x="937375" y="271695"/>
                </a:lnTo>
                <a:lnTo>
                  <a:pt x="915202" y="232484"/>
                </a:lnTo>
                <a:lnTo>
                  <a:pt x="889670" y="195594"/>
                </a:lnTo>
                <a:lnTo>
                  <a:pt x="860987" y="161233"/>
                </a:lnTo>
                <a:lnTo>
                  <a:pt x="829361" y="129607"/>
                </a:lnTo>
                <a:lnTo>
                  <a:pt x="794999" y="100925"/>
                </a:lnTo>
                <a:lnTo>
                  <a:pt x="758109" y="75394"/>
                </a:lnTo>
                <a:lnTo>
                  <a:pt x="718898" y="53222"/>
                </a:lnTo>
                <a:lnTo>
                  <a:pt x="677574" y="34615"/>
                </a:lnTo>
                <a:lnTo>
                  <a:pt x="634345" y="19782"/>
                </a:lnTo>
                <a:lnTo>
                  <a:pt x="589418" y="8930"/>
                </a:lnTo>
                <a:lnTo>
                  <a:pt x="543000"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306896" y="2277428"/>
            <a:ext cx="742950" cy="742950"/>
          </a:xfrm>
          <a:custGeom>
            <a:avLst/>
            <a:gdLst/>
            <a:ahLst/>
            <a:cxnLst/>
            <a:rect l="l" t="t" r="r" b="b"/>
            <a:pathLst>
              <a:path w="990600" h="990600">
                <a:moveTo>
                  <a:pt x="0" y="495300"/>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0" y="2267"/>
                </a:lnTo>
                <a:lnTo>
                  <a:pt x="589418" y="8930"/>
                </a:lnTo>
                <a:lnTo>
                  <a:pt x="634345" y="19782"/>
                </a:lnTo>
                <a:lnTo>
                  <a:pt x="677574" y="34615"/>
                </a:lnTo>
                <a:lnTo>
                  <a:pt x="718898" y="53222"/>
                </a:lnTo>
                <a:lnTo>
                  <a:pt x="758109" y="75394"/>
                </a:lnTo>
                <a:lnTo>
                  <a:pt x="794999" y="100925"/>
                </a:lnTo>
                <a:lnTo>
                  <a:pt x="829361" y="129607"/>
                </a:lnTo>
                <a:lnTo>
                  <a:pt x="860987" y="161233"/>
                </a:lnTo>
                <a:lnTo>
                  <a:pt x="889670" y="195594"/>
                </a:lnTo>
                <a:lnTo>
                  <a:pt x="915202" y="232484"/>
                </a:lnTo>
                <a:lnTo>
                  <a:pt x="937375" y="271695"/>
                </a:lnTo>
                <a:lnTo>
                  <a:pt x="955982" y="313019"/>
                </a:lnTo>
                <a:lnTo>
                  <a:pt x="970816" y="356249"/>
                </a:lnTo>
                <a:lnTo>
                  <a:pt x="981668" y="401178"/>
                </a:lnTo>
                <a:lnTo>
                  <a:pt x="988332" y="447597"/>
                </a:lnTo>
                <a:lnTo>
                  <a:pt x="990600" y="495300"/>
                </a:lnTo>
                <a:lnTo>
                  <a:pt x="988332" y="543002"/>
                </a:lnTo>
                <a:lnTo>
                  <a:pt x="981668" y="589421"/>
                </a:lnTo>
                <a:lnTo>
                  <a:pt x="970816" y="634350"/>
                </a:lnTo>
                <a:lnTo>
                  <a:pt x="955982" y="677580"/>
                </a:lnTo>
                <a:lnTo>
                  <a:pt x="937375" y="718904"/>
                </a:lnTo>
                <a:lnTo>
                  <a:pt x="915202" y="758115"/>
                </a:lnTo>
                <a:lnTo>
                  <a:pt x="889670" y="795005"/>
                </a:lnTo>
                <a:lnTo>
                  <a:pt x="860987" y="829366"/>
                </a:lnTo>
                <a:lnTo>
                  <a:pt x="829361" y="860992"/>
                </a:lnTo>
                <a:lnTo>
                  <a:pt x="794999" y="889674"/>
                </a:lnTo>
                <a:lnTo>
                  <a:pt x="758109" y="915205"/>
                </a:lnTo>
                <a:lnTo>
                  <a:pt x="718898" y="937377"/>
                </a:lnTo>
                <a:lnTo>
                  <a:pt x="677574" y="955984"/>
                </a:lnTo>
                <a:lnTo>
                  <a:pt x="634345" y="970817"/>
                </a:lnTo>
                <a:lnTo>
                  <a:pt x="589418" y="981669"/>
                </a:lnTo>
                <a:lnTo>
                  <a:pt x="543000" y="988332"/>
                </a:lnTo>
                <a:lnTo>
                  <a:pt x="495300" y="990600"/>
                </a:lnTo>
                <a:lnTo>
                  <a:pt x="447599" y="988332"/>
                </a:lnTo>
                <a:lnTo>
                  <a:pt x="401181" y="981669"/>
                </a:lnTo>
                <a:lnTo>
                  <a:pt x="356254" y="970817"/>
                </a:lnTo>
                <a:lnTo>
                  <a:pt x="313025" y="955984"/>
                </a:lnTo>
                <a:lnTo>
                  <a:pt x="271701" y="937377"/>
                </a:lnTo>
                <a:lnTo>
                  <a:pt x="232490" y="915205"/>
                </a:lnTo>
                <a:lnTo>
                  <a:pt x="195600" y="889674"/>
                </a:lnTo>
                <a:lnTo>
                  <a:pt x="161238" y="860992"/>
                </a:lnTo>
                <a:lnTo>
                  <a:pt x="129612" y="829366"/>
                </a:lnTo>
                <a:lnTo>
                  <a:pt x="100929" y="795005"/>
                </a:lnTo>
                <a:lnTo>
                  <a:pt x="75397" y="758115"/>
                </a:lnTo>
                <a:lnTo>
                  <a:pt x="53224" y="718904"/>
                </a:lnTo>
                <a:lnTo>
                  <a:pt x="34617" y="677580"/>
                </a:lnTo>
                <a:lnTo>
                  <a:pt x="19783" y="634350"/>
                </a:lnTo>
                <a:lnTo>
                  <a:pt x="8931"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547345" y="2335720"/>
            <a:ext cx="261461"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D</a:t>
            </a:r>
            <a:endParaRPr sz="3600" dirty="0">
              <a:solidFill>
                <a:prstClr val="black"/>
              </a:solidFill>
              <a:latin typeface="Calibri"/>
              <a:cs typeface="Calibri"/>
            </a:endParaRPr>
          </a:p>
        </p:txBody>
      </p:sp>
      <p:sp>
        <p:nvSpPr>
          <p:cNvPr id="12" name="object 12"/>
          <p:cNvSpPr/>
          <p:nvPr/>
        </p:nvSpPr>
        <p:spPr>
          <a:xfrm>
            <a:off x="1849946" y="3248978"/>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299"/>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599"/>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3" name="object 13"/>
          <p:cNvSpPr/>
          <p:nvPr/>
        </p:nvSpPr>
        <p:spPr>
          <a:xfrm>
            <a:off x="1849946" y="3248978"/>
            <a:ext cx="742950" cy="742950"/>
          </a:xfrm>
          <a:custGeom>
            <a:avLst/>
            <a:gdLst/>
            <a:ahLst/>
            <a:cxnLst/>
            <a:rect l="l" t="t" r="r" b="b"/>
            <a:pathLst>
              <a:path w="990600" h="990600">
                <a:moveTo>
                  <a:pt x="0" y="495299"/>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599"/>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4" name="object 14"/>
          <p:cNvSpPr txBox="1"/>
          <p:nvPr/>
        </p:nvSpPr>
        <p:spPr>
          <a:xfrm>
            <a:off x="2067782" y="3307042"/>
            <a:ext cx="307657"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E</a:t>
            </a:r>
            <a:endParaRPr sz="3600" dirty="0">
              <a:solidFill>
                <a:prstClr val="black"/>
              </a:solidFill>
              <a:latin typeface="Calibri"/>
              <a:cs typeface="Calibri"/>
            </a:endParaRPr>
          </a:p>
        </p:txBody>
      </p:sp>
      <p:sp>
        <p:nvSpPr>
          <p:cNvPr id="15" name="object 15"/>
          <p:cNvSpPr/>
          <p:nvPr/>
        </p:nvSpPr>
        <p:spPr>
          <a:xfrm>
            <a:off x="434911" y="4878896"/>
            <a:ext cx="742950" cy="742950"/>
          </a:xfrm>
          <a:custGeom>
            <a:avLst/>
            <a:gdLst/>
            <a:ahLst/>
            <a:cxnLst/>
            <a:rect l="l" t="t" r="r" b="b"/>
            <a:pathLst>
              <a:path w="990600" h="990600">
                <a:moveTo>
                  <a:pt x="495300" y="0"/>
                </a:moveTo>
                <a:lnTo>
                  <a:pt x="447599" y="2267"/>
                </a:lnTo>
                <a:lnTo>
                  <a:pt x="401181" y="8930"/>
                </a:lnTo>
                <a:lnTo>
                  <a:pt x="356254" y="19782"/>
                </a:lnTo>
                <a:lnTo>
                  <a:pt x="313025" y="34615"/>
                </a:lnTo>
                <a:lnTo>
                  <a:pt x="271701" y="53222"/>
                </a:lnTo>
                <a:lnTo>
                  <a:pt x="232490" y="75394"/>
                </a:lnTo>
                <a:lnTo>
                  <a:pt x="195600" y="100925"/>
                </a:lnTo>
                <a:lnTo>
                  <a:pt x="161238" y="129607"/>
                </a:lnTo>
                <a:lnTo>
                  <a:pt x="129612" y="161233"/>
                </a:lnTo>
                <a:lnTo>
                  <a:pt x="100929" y="195594"/>
                </a:lnTo>
                <a:lnTo>
                  <a:pt x="75397" y="232484"/>
                </a:lnTo>
                <a:lnTo>
                  <a:pt x="53224" y="271695"/>
                </a:lnTo>
                <a:lnTo>
                  <a:pt x="34617" y="313019"/>
                </a:lnTo>
                <a:lnTo>
                  <a:pt x="19783" y="356249"/>
                </a:lnTo>
                <a:lnTo>
                  <a:pt x="8931" y="401178"/>
                </a:lnTo>
                <a:lnTo>
                  <a:pt x="2267" y="447597"/>
                </a:lnTo>
                <a:lnTo>
                  <a:pt x="0" y="495299"/>
                </a:lnTo>
                <a:lnTo>
                  <a:pt x="2267" y="543000"/>
                </a:lnTo>
                <a:lnTo>
                  <a:pt x="8931" y="589418"/>
                </a:lnTo>
                <a:lnTo>
                  <a:pt x="19783" y="634345"/>
                </a:lnTo>
                <a:lnTo>
                  <a:pt x="34617" y="677574"/>
                </a:lnTo>
                <a:lnTo>
                  <a:pt x="53224" y="718898"/>
                </a:lnTo>
                <a:lnTo>
                  <a:pt x="75397" y="758109"/>
                </a:lnTo>
                <a:lnTo>
                  <a:pt x="100929" y="794999"/>
                </a:lnTo>
                <a:lnTo>
                  <a:pt x="129612" y="829361"/>
                </a:lnTo>
                <a:lnTo>
                  <a:pt x="161238" y="860987"/>
                </a:lnTo>
                <a:lnTo>
                  <a:pt x="195600" y="889670"/>
                </a:lnTo>
                <a:lnTo>
                  <a:pt x="232490" y="915202"/>
                </a:lnTo>
                <a:lnTo>
                  <a:pt x="271701" y="937375"/>
                </a:lnTo>
                <a:lnTo>
                  <a:pt x="313025" y="955982"/>
                </a:lnTo>
                <a:lnTo>
                  <a:pt x="356254" y="970816"/>
                </a:lnTo>
                <a:lnTo>
                  <a:pt x="401181" y="981668"/>
                </a:lnTo>
                <a:lnTo>
                  <a:pt x="447599" y="988332"/>
                </a:lnTo>
                <a:lnTo>
                  <a:pt x="495300" y="990599"/>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299"/>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434911" y="4878896"/>
            <a:ext cx="742950" cy="742950"/>
          </a:xfrm>
          <a:custGeom>
            <a:avLst/>
            <a:gdLst/>
            <a:ahLst/>
            <a:cxnLst/>
            <a:rect l="l" t="t" r="r" b="b"/>
            <a:pathLst>
              <a:path w="990600" h="990600">
                <a:moveTo>
                  <a:pt x="0" y="495299"/>
                </a:moveTo>
                <a:lnTo>
                  <a:pt x="2267" y="447597"/>
                </a:lnTo>
                <a:lnTo>
                  <a:pt x="8931" y="401178"/>
                </a:lnTo>
                <a:lnTo>
                  <a:pt x="19783" y="356249"/>
                </a:lnTo>
                <a:lnTo>
                  <a:pt x="34617" y="313019"/>
                </a:lnTo>
                <a:lnTo>
                  <a:pt x="53224" y="271695"/>
                </a:lnTo>
                <a:lnTo>
                  <a:pt x="75397" y="232484"/>
                </a:lnTo>
                <a:lnTo>
                  <a:pt x="100929" y="195594"/>
                </a:lnTo>
                <a:lnTo>
                  <a:pt x="129612" y="161233"/>
                </a:lnTo>
                <a:lnTo>
                  <a:pt x="161238" y="129607"/>
                </a:lnTo>
                <a:lnTo>
                  <a:pt x="195600" y="100925"/>
                </a:lnTo>
                <a:lnTo>
                  <a:pt x="232490" y="75394"/>
                </a:lnTo>
                <a:lnTo>
                  <a:pt x="271701" y="53222"/>
                </a:lnTo>
                <a:lnTo>
                  <a:pt x="313025" y="34615"/>
                </a:lnTo>
                <a:lnTo>
                  <a:pt x="356254" y="19782"/>
                </a:lnTo>
                <a:lnTo>
                  <a:pt x="401181" y="8930"/>
                </a:lnTo>
                <a:lnTo>
                  <a:pt x="447599"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299"/>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599"/>
                </a:lnTo>
                <a:lnTo>
                  <a:pt x="447599" y="988332"/>
                </a:lnTo>
                <a:lnTo>
                  <a:pt x="401181" y="981668"/>
                </a:lnTo>
                <a:lnTo>
                  <a:pt x="356254" y="970816"/>
                </a:lnTo>
                <a:lnTo>
                  <a:pt x="313025" y="955982"/>
                </a:lnTo>
                <a:lnTo>
                  <a:pt x="271701" y="937375"/>
                </a:lnTo>
                <a:lnTo>
                  <a:pt x="232490" y="915202"/>
                </a:lnTo>
                <a:lnTo>
                  <a:pt x="195600" y="889670"/>
                </a:lnTo>
                <a:lnTo>
                  <a:pt x="161238" y="860987"/>
                </a:lnTo>
                <a:lnTo>
                  <a:pt x="129612" y="829361"/>
                </a:lnTo>
                <a:lnTo>
                  <a:pt x="100929" y="794999"/>
                </a:lnTo>
                <a:lnTo>
                  <a:pt x="75397" y="758109"/>
                </a:lnTo>
                <a:lnTo>
                  <a:pt x="53224" y="718898"/>
                </a:lnTo>
                <a:lnTo>
                  <a:pt x="34617" y="677574"/>
                </a:lnTo>
                <a:lnTo>
                  <a:pt x="19783" y="634345"/>
                </a:lnTo>
                <a:lnTo>
                  <a:pt x="8931" y="589418"/>
                </a:lnTo>
                <a:lnTo>
                  <a:pt x="2267" y="543000"/>
                </a:lnTo>
                <a:lnTo>
                  <a:pt x="0" y="495299"/>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p:nvPr/>
        </p:nvSpPr>
        <p:spPr>
          <a:xfrm>
            <a:off x="3703891" y="5029771"/>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3703891" y="5029771"/>
            <a:ext cx="742950" cy="742950"/>
          </a:xfrm>
          <a:custGeom>
            <a:avLst/>
            <a:gdLst/>
            <a:ahLst/>
            <a:cxnLst/>
            <a:rect l="l" t="t" r="r" b="b"/>
            <a:pathLst>
              <a:path w="990600" h="990600">
                <a:moveTo>
                  <a:pt x="0" y="495300"/>
                </a:moveTo>
                <a:lnTo>
                  <a:pt x="2267" y="447599"/>
                </a:lnTo>
                <a:lnTo>
                  <a:pt x="8930" y="401181"/>
                </a:lnTo>
                <a:lnTo>
                  <a:pt x="19782" y="356254"/>
                </a:lnTo>
                <a:lnTo>
                  <a:pt x="34615" y="313025"/>
                </a:lnTo>
                <a:lnTo>
                  <a:pt x="53222" y="271701"/>
                </a:lnTo>
                <a:lnTo>
                  <a:pt x="75394" y="232490"/>
                </a:lnTo>
                <a:lnTo>
                  <a:pt x="100925" y="195600"/>
                </a:lnTo>
                <a:lnTo>
                  <a:pt x="129607" y="161238"/>
                </a:lnTo>
                <a:lnTo>
                  <a:pt x="161233" y="129612"/>
                </a:lnTo>
                <a:lnTo>
                  <a:pt x="195594" y="100929"/>
                </a:lnTo>
                <a:lnTo>
                  <a:pt x="232484" y="75397"/>
                </a:lnTo>
                <a:lnTo>
                  <a:pt x="271695" y="53224"/>
                </a:lnTo>
                <a:lnTo>
                  <a:pt x="313019" y="34617"/>
                </a:lnTo>
                <a:lnTo>
                  <a:pt x="356249" y="19783"/>
                </a:lnTo>
                <a:lnTo>
                  <a:pt x="401178" y="8931"/>
                </a:lnTo>
                <a:lnTo>
                  <a:pt x="447597" y="2267"/>
                </a:lnTo>
                <a:lnTo>
                  <a:pt x="495300" y="0"/>
                </a:lnTo>
                <a:lnTo>
                  <a:pt x="543002" y="2267"/>
                </a:lnTo>
                <a:lnTo>
                  <a:pt x="589421" y="8931"/>
                </a:lnTo>
                <a:lnTo>
                  <a:pt x="634350" y="19783"/>
                </a:lnTo>
                <a:lnTo>
                  <a:pt x="677580" y="34617"/>
                </a:lnTo>
                <a:lnTo>
                  <a:pt x="718904" y="53224"/>
                </a:lnTo>
                <a:lnTo>
                  <a:pt x="758115" y="75397"/>
                </a:lnTo>
                <a:lnTo>
                  <a:pt x="795005" y="100929"/>
                </a:lnTo>
                <a:lnTo>
                  <a:pt x="829366" y="129612"/>
                </a:lnTo>
                <a:lnTo>
                  <a:pt x="860992" y="161238"/>
                </a:lnTo>
                <a:lnTo>
                  <a:pt x="889674" y="195600"/>
                </a:lnTo>
                <a:lnTo>
                  <a:pt x="915205" y="232490"/>
                </a:lnTo>
                <a:lnTo>
                  <a:pt x="937377" y="271701"/>
                </a:lnTo>
                <a:lnTo>
                  <a:pt x="955984" y="313025"/>
                </a:lnTo>
                <a:lnTo>
                  <a:pt x="970817" y="356254"/>
                </a:lnTo>
                <a:lnTo>
                  <a:pt x="981669" y="401181"/>
                </a:lnTo>
                <a:lnTo>
                  <a:pt x="988332" y="447599"/>
                </a:lnTo>
                <a:lnTo>
                  <a:pt x="990600" y="495300"/>
                </a:lnTo>
                <a:lnTo>
                  <a:pt x="988332" y="543000"/>
                </a:lnTo>
                <a:lnTo>
                  <a:pt x="981669" y="589418"/>
                </a:lnTo>
                <a:lnTo>
                  <a:pt x="970817" y="634345"/>
                </a:lnTo>
                <a:lnTo>
                  <a:pt x="955984" y="677574"/>
                </a:lnTo>
                <a:lnTo>
                  <a:pt x="937377" y="718898"/>
                </a:lnTo>
                <a:lnTo>
                  <a:pt x="915205" y="758109"/>
                </a:lnTo>
                <a:lnTo>
                  <a:pt x="889674" y="794999"/>
                </a:lnTo>
                <a:lnTo>
                  <a:pt x="860992" y="829361"/>
                </a:lnTo>
                <a:lnTo>
                  <a:pt x="829366" y="860987"/>
                </a:lnTo>
                <a:lnTo>
                  <a:pt x="795005" y="889670"/>
                </a:lnTo>
                <a:lnTo>
                  <a:pt x="758115" y="915202"/>
                </a:lnTo>
                <a:lnTo>
                  <a:pt x="718904" y="937375"/>
                </a:lnTo>
                <a:lnTo>
                  <a:pt x="677580" y="955982"/>
                </a:lnTo>
                <a:lnTo>
                  <a:pt x="634350" y="970816"/>
                </a:lnTo>
                <a:lnTo>
                  <a:pt x="589421" y="981668"/>
                </a:lnTo>
                <a:lnTo>
                  <a:pt x="543002" y="988332"/>
                </a:lnTo>
                <a:lnTo>
                  <a:pt x="495300" y="990600"/>
                </a:lnTo>
                <a:lnTo>
                  <a:pt x="447597" y="988332"/>
                </a:lnTo>
                <a:lnTo>
                  <a:pt x="401178" y="981668"/>
                </a:lnTo>
                <a:lnTo>
                  <a:pt x="356249" y="970816"/>
                </a:lnTo>
                <a:lnTo>
                  <a:pt x="313019" y="955982"/>
                </a:lnTo>
                <a:lnTo>
                  <a:pt x="271695" y="937375"/>
                </a:lnTo>
                <a:lnTo>
                  <a:pt x="232484" y="915202"/>
                </a:lnTo>
                <a:lnTo>
                  <a:pt x="195594" y="889670"/>
                </a:lnTo>
                <a:lnTo>
                  <a:pt x="161233" y="860987"/>
                </a:lnTo>
                <a:lnTo>
                  <a:pt x="129607" y="829361"/>
                </a:lnTo>
                <a:lnTo>
                  <a:pt x="100925" y="794999"/>
                </a:lnTo>
                <a:lnTo>
                  <a:pt x="75394" y="758109"/>
                </a:lnTo>
                <a:lnTo>
                  <a:pt x="53222" y="718898"/>
                </a:lnTo>
                <a:lnTo>
                  <a:pt x="34615" y="677574"/>
                </a:lnTo>
                <a:lnTo>
                  <a:pt x="19782" y="634345"/>
                </a:lnTo>
                <a:lnTo>
                  <a:pt x="8930" y="589418"/>
                </a:lnTo>
                <a:lnTo>
                  <a:pt x="2267" y="543000"/>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p:nvPr/>
        </p:nvSpPr>
        <p:spPr>
          <a:xfrm>
            <a:off x="5389816" y="1625917"/>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0" name="object 20"/>
          <p:cNvSpPr/>
          <p:nvPr/>
        </p:nvSpPr>
        <p:spPr>
          <a:xfrm>
            <a:off x="5389816" y="1625917"/>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1" name="object 21"/>
          <p:cNvSpPr/>
          <p:nvPr/>
        </p:nvSpPr>
        <p:spPr>
          <a:xfrm>
            <a:off x="4514279" y="280092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2" name="object 22"/>
          <p:cNvSpPr/>
          <p:nvPr/>
        </p:nvSpPr>
        <p:spPr>
          <a:xfrm>
            <a:off x="4514279" y="280092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3" name="object 23"/>
          <p:cNvSpPr txBox="1"/>
          <p:nvPr/>
        </p:nvSpPr>
        <p:spPr>
          <a:xfrm>
            <a:off x="4764310" y="2858509"/>
            <a:ext cx="242411" cy="563616"/>
          </a:xfrm>
          <a:prstGeom prst="rect">
            <a:avLst/>
          </a:prstGeom>
        </p:spPr>
        <p:txBody>
          <a:bodyPr vert="horz" wrap="square" lIns="0" tIns="9525" rIns="0" bIns="0" rtlCol="0">
            <a:spAutoFit/>
          </a:bodyPr>
          <a:lstStyle/>
          <a:p>
            <a:pPr marL="9525">
              <a:spcBef>
                <a:spcPts val="75"/>
              </a:spcBef>
            </a:pPr>
            <a:r>
              <a:rPr lang="en-US" sz="3600" b="1" dirty="0" smtClean="0">
                <a:solidFill>
                  <a:srgbClr val="FFFFFF"/>
                </a:solidFill>
                <a:latin typeface="Calibri"/>
                <a:cs typeface="Calibri"/>
              </a:rPr>
              <a:t>F</a:t>
            </a:r>
            <a:endParaRPr sz="3600" dirty="0">
              <a:solidFill>
                <a:prstClr val="black"/>
              </a:solidFill>
              <a:latin typeface="Calibri"/>
              <a:cs typeface="Calibri"/>
            </a:endParaRPr>
          </a:p>
        </p:txBody>
      </p:sp>
      <p:sp>
        <p:nvSpPr>
          <p:cNvPr id="24" name="object 24"/>
          <p:cNvSpPr/>
          <p:nvPr/>
        </p:nvSpPr>
        <p:spPr>
          <a:xfrm>
            <a:off x="6265355" y="2870645"/>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5" name="object 25"/>
          <p:cNvSpPr/>
          <p:nvPr/>
        </p:nvSpPr>
        <p:spPr>
          <a:xfrm>
            <a:off x="6265355" y="2870645"/>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6" name="object 26"/>
          <p:cNvSpPr txBox="1"/>
          <p:nvPr/>
        </p:nvSpPr>
        <p:spPr>
          <a:xfrm>
            <a:off x="6522244" y="2928461"/>
            <a:ext cx="229076"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H</a:t>
            </a:r>
            <a:endParaRPr sz="3600" dirty="0">
              <a:solidFill>
                <a:prstClr val="black"/>
              </a:solidFill>
              <a:latin typeface="Calibri"/>
              <a:cs typeface="Calibri"/>
            </a:endParaRPr>
          </a:p>
        </p:txBody>
      </p:sp>
      <p:sp>
        <p:nvSpPr>
          <p:cNvPr id="27" name="object 27"/>
          <p:cNvSpPr/>
          <p:nvPr/>
        </p:nvSpPr>
        <p:spPr>
          <a:xfrm>
            <a:off x="5393245" y="3886771"/>
            <a:ext cx="742950" cy="742950"/>
          </a:xfrm>
          <a:custGeom>
            <a:avLst/>
            <a:gdLst/>
            <a:ahLst/>
            <a:cxnLst/>
            <a:rect l="l" t="t" r="r" b="b"/>
            <a:pathLst>
              <a:path w="990600" h="990600">
                <a:moveTo>
                  <a:pt x="495300" y="0"/>
                </a:moveTo>
                <a:lnTo>
                  <a:pt x="447597" y="2267"/>
                </a:lnTo>
                <a:lnTo>
                  <a:pt x="401178" y="8930"/>
                </a:lnTo>
                <a:lnTo>
                  <a:pt x="356249" y="19782"/>
                </a:lnTo>
                <a:lnTo>
                  <a:pt x="313019" y="34615"/>
                </a:lnTo>
                <a:lnTo>
                  <a:pt x="271695" y="53222"/>
                </a:lnTo>
                <a:lnTo>
                  <a:pt x="232484" y="75394"/>
                </a:lnTo>
                <a:lnTo>
                  <a:pt x="195594" y="100925"/>
                </a:lnTo>
                <a:lnTo>
                  <a:pt x="161233" y="129607"/>
                </a:lnTo>
                <a:lnTo>
                  <a:pt x="129607" y="161233"/>
                </a:lnTo>
                <a:lnTo>
                  <a:pt x="100925" y="195594"/>
                </a:lnTo>
                <a:lnTo>
                  <a:pt x="75394" y="232484"/>
                </a:lnTo>
                <a:lnTo>
                  <a:pt x="53222" y="271695"/>
                </a:lnTo>
                <a:lnTo>
                  <a:pt x="34615" y="313019"/>
                </a:lnTo>
                <a:lnTo>
                  <a:pt x="19782" y="356249"/>
                </a:lnTo>
                <a:lnTo>
                  <a:pt x="8930" y="401178"/>
                </a:lnTo>
                <a:lnTo>
                  <a:pt x="2267" y="447597"/>
                </a:lnTo>
                <a:lnTo>
                  <a:pt x="0" y="495300"/>
                </a:lnTo>
                <a:lnTo>
                  <a:pt x="2267" y="543002"/>
                </a:lnTo>
                <a:lnTo>
                  <a:pt x="8930" y="589421"/>
                </a:lnTo>
                <a:lnTo>
                  <a:pt x="19782" y="634350"/>
                </a:lnTo>
                <a:lnTo>
                  <a:pt x="34615" y="677580"/>
                </a:lnTo>
                <a:lnTo>
                  <a:pt x="53222" y="718904"/>
                </a:lnTo>
                <a:lnTo>
                  <a:pt x="75394" y="758115"/>
                </a:lnTo>
                <a:lnTo>
                  <a:pt x="100925" y="795005"/>
                </a:lnTo>
                <a:lnTo>
                  <a:pt x="129607" y="829366"/>
                </a:lnTo>
                <a:lnTo>
                  <a:pt x="161233" y="860992"/>
                </a:lnTo>
                <a:lnTo>
                  <a:pt x="195594" y="889674"/>
                </a:lnTo>
                <a:lnTo>
                  <a:pt x="232484" y="915205"/>
                </a:lnTo>
                <a:lnTo>
                  <a:pt x="271695" y="937377"/>
                </a:lnTo>
                <a:lnTo>
                  <a:pt x="313019" y="955984"/>
                </a:lnTo>
                <a:lnTo>
                  <a:pt x="356249" y="970817"/>
                </a:lnTo>
                <a:lnTo>
                  <a:pt x="401178" y="981669"/>
                </a:lnTo>
                <a:lnTo>
                  <a:pt x="447597" y="988332"/>
                </a:lnTo>
                <a:lnTo>
                  <a:pt x="495300" y="990600"/>
                </a:lnTo>
                <a:lnTo>
                  <a:pt x="543002" y="988332"/>
                </a:lnTo>
                <a:lnTo>
                  <a:pt x="589421" y="981669"/>
                </a:lnTo>
                <a:lnTo>
                  <a:pt x="634350" y="970817"/>
                </a:lnTo>
                <a:lnTo>
                  <a:pt x="677580" y="955984"/>
                </a:lnTo>
                <a:lnTo>
                  <a:pt x="718904" y="937377"/>
                </a:lnTo>
                <a:lnTo>
                  <a:pt x="758115" y="915205"/>
                </a:lnTo>
                <a:lnTo>
                  <a:pt x="795005" y="889674"/>
                </a:lnTo>
                <a:lnTo>
                  <a:pt x="829366" y="860992"/>
                </a:lnTo>
                <a:lnTo>
                  <a:pt x="860992" y="829366"/>
                </a:lnTo>
                <a:lnTo>
                  <a:pt x="889674" y="795005"/>
                </a:lnTo>
                <a:lnTo>
                  <a:pt x="915205" y="758115"/>
                </a:lnTo>
                <a:lnTo>
                  <a:pt x="937377" y="718904"/>
                </a:lnTo>
                <a:lnTo>
                  <a:pt x="955984" y="677580"/>
                </a:lnTo>
                <a:lnTo>
                  <a:pt x="970817" y="634350"/>
                </a:lnTo>
                <a:lnTo>
                  <a:pt x="981669" y="589421"/>
                </a:lnTo>
                <a:lnTo>
                  <a:pt x="988332" y="543002"/>
                </a:lnTo>
                <a:lnTo>
                  <a:pt x="990600" y="495300"/>
                </a:lnTo>
                <a:lnTo>
                  <a:pt x="988332" y="447597"/>
                </a:lnTo>
                <a:lnTo>
                  <a:pt x="981669" y="401178"/>
                </a:lnTo>
                <a:lnTo>
                  <a:pt x="970817" y="356249"/>
                </a:lnTo>
                <a:lnTo>
                  <a:pt x="955984" y="313019"/>
                </a:lnTo>
                <a:lnTo>
                  <a:pt x="937377" y="271695"/>
                </a:lnTo>
                <a:lnTo>
                  <a:pt x="915205" y="232484"/>
                </a:lnTo>
                <a:lnTo>
                  <a:pt x="889674" y="195594"/>
                </a:lnTo>
                <a:lnTo>
                  <a:pt x="860992" y="161233"/>
                </a:lnTo>
                <a:lnTo>
                  <a:pt x="829366" y="129607"/>
                </a:lnTo>
                <a:lnTo>
                  <a:pt x="795005" y="100925"/>
                </a:lnTo>
                <a:lnTo>
                  <a:pt x="758115" y="75394"/>
                </a:lnTo>
                <a:lnTo>
                  <a:pt x="718904" y="53222"/>
                </a:lnTo>
                <a:lnTo>
                  <a:pt x="677580" y="34615"/>
                </a:lnTo>
                <a:lnTo>
                  <a:pt x="634350" y="19782"/>
                </a:lnTo>
                <a:lnTo>
                  <a:pt x="589421" y="8930"/>
                </a:lnTo>
                <a:lnTo>
                  <a:pt x="543002" y="2267"/>
                </a:lnTo>
                <a:lnTo>
                  <a:pt x="4953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5393245" y="3886771"/>
            <a:ext cx="742950" cy="742950"/>
          </a:xfrm>
          <a:custGeom>
            <a:avLst/>
            <a:gdLst/>
            <a:ahLst/>
            <a:cxnLst/>
            <a:rect l="l" t="t" r="r" b="b"/>
            <a:pathLst>
              <a:path w="990600" h="990600">
                <a:moveTo>
                  <a:pt x="0" y="495300"/>
                </a:moveTo>
                <a:lnTo>
                  <a:pt x="2267" y="447597"/>
                </a:lnTo>
                <a:lnTo>
                  <a:pt x="8930" y="401178"/>
                </a:lnTo>
                <a:lnTo>
                  <a:pt x="19782" y="356249"/>
                </a:lnTo>
                <a:lnTo>
                  <a:pt x="34615" y="313019"/>
                </a:lnTo>
                <a:lnTo>
                  <a:pt x="53222" y="271695"/>
                </a:lnTo>
                <a:lnTo>
                  <a:pt x="75394" y="232484"/>
                </a:lnTo>
                <a:lnTo>
                  <a:pt x="100925" y="195594"/>
                </a:lnTo>
                <a:lnTo>
                  <a:pt x="129607" y="161233"/>
                </a:lnTo>
                <a:lnTo>
                  <a:pt x="161233" y="129607"/>
                </a:lnTo>
                <a:lnTo>
                  <a:pt x="195594" y="100925"/>
                </a:lnTo>
                <a:lnTo>
                  <a:pt x="232484" y="75394"/>
                </a:lnTo>
                <a:lnTo>
                  <a:pt x="271695" y="53222"/>
                </a:lnTo>
                <a:lnTo>
                  <a:pt x="313019" y="34615"/>
                </a:lnTo>
                <a:lnTo>
                  <a:pt x="356249" y="19782"/>
                </a:lnTo>
                <a:lnTo>
                  <a:pt x="401178" y="8930"/>
                </a:lnTo>
                <a:lnTo>
                  <a:pt x="447597" y="2267"/>
                </a:lnTo>
                <a:lnTo>
                  <a:pt x="495300" y="0"/>
                </a:lnTo>
                <a:lnTo>
                  <a:pt x="543002" y="2267"/>
                </a:lnTo>
                <a:lnTo>
                  <a:pt x="589421" y="8930"/>
                </a:lnTo>
                <a:lnTo>
                  <a:pt x="634350" y="19782"/>
                </a:lnTo>
                <a:lnTo>
                  <a:pt x="677580" y="34615"/>
                </a:lnTo>
                <a:lnTo>
                  <a:pt x="718904" y="53222"/>
                </a:lnTo>
                <a:lnTo>
                  <a:pt x="758115" y="75394"/>
                </a:lnTo>
                <a:lnTo>
                  <a:pt x="795005" y="100925"/>
                </a:lnTo>
                <a:lnTo>
                  <a:pt x="829366" y="129607"/>
                </a:lnTo>
                <a:lnTo>
                  <a:pt x="860992" y="161233"/>
                </a:lnTo>
                <a:lnTo>
                  <a:pt x="889674" y="195594"/>
                </a:lnTo>
                <a:lnTo>
                  <a:pt x="915205" y="232484"/>
                </a:lnTo>
                <a:lnTo>
                  <a:pt x="937377" y="271695"/>
                </a:lnTo>
                <a:lnTo>
                  <a:pt x="955984" y="313019"/>
                </a:lnTo>
                <a:lnTo>
                  <a:pt x="970817" y="356249"/>
                </a:lnTo>
                <a:lnTo>
                  <a:pt x="981669" y="401178"/>
                </a:lnTo>
                <a:lnTo>
                  <a:pt x="988332" y="447597"/>
                </a:lnTo>
                <a:lnTo>
                  <a:pt x="990600" y="495300"/>
                </a:lnTo>
                <a:lnTo>
                  <a:pt x="988332" y="543002"/>
                </a:lnTo>
                <a:lnTo>
                  <a:pt x="981669" y="589421"/>
                </a:lnTo>
                <a:lnTo>
                  <a:pt x="970817" y="634350"/>
                </a:lnTo>
                <a:lnTo>
                  <a:pt x="955984" y="677580"/>
                </a:lnTo>
                <a:lnTo>
                  <a:pt x="937377" y="718904"/>
                </a:lnTo>
                <a:lnTo>
                  <a:pt x="915205" y="758115"/>
                </a:lnTo>
                <a:lnTo>
                  <a:pt x="889674" y="795005"/>
                </a:lnTo>
                <a:lnTo>
                  <a:pt x="860992" y="829366"/>
                </a:lnTo>
                <a:lnTo>
                  <a:pt x="829366" y="860992"/>
                </a:lnTo>
                <a:lnTo>
                  <a:pt x="795005" y="889674"/>
                </a:lnTo>
                <a:lnTo>
                  <a:pt x="758115" y="915205"/>
                </a:lnTo>
                <a:lnTo>
                  <a:pt x="718904" y="937377"/>
                </a:lnTo>
                <a:lnTo>
                  <a:pt x="677580" y="955984"/>
                </a:lnTo>
                <a:lnTo>
                  <a:pt x="634350" y="970817"/>
                </a:lnTo>
                <a:lnTo>
                  <a:pt x="589421" y="981669"/>
                </a:lnTo>
                <a:lnTo>
                  <a:pt x="543002" y="988332"/>
                </a:lnTo>
                <a:lnTo>
                  <a:pt x="495300" y="990600"/>
                </a:lnTo>
                <a:lnTo>
                  <a:pt x="447597" y="988332"/>
                </a:lnTo>
                <a:lnTo>
                  <a:pt x="401178" y="981669"/>
                </a:lnTo>
                <a:lnTo>
                  <a:pt x="356249" y="970817"/>
                </a:lnTo>
                <a:lnTo>
                  <a:pt x="313019" y="955984"/>
                </a:lnTo>
                <a:lnTo>
                  <a:pt x="271695" y="937377"/>
                </a:lnTo>
                <a:lnTo>
                  <a:pt x="232484" y="915205"/>
                </a:lnTo>
                <a:lnTo>
                  <a:pt x="195594" y="889674"/>
                </a:lnTo>
                <a:lnTo>
                  <a:pt x="161233" y="860992"/>
                </a:lnTo>
                <a:lnTo>
                  <a:pt x="129607" y="829366"/>
                </a:lnTo>
                <a:lnTo>
                  <a:pt x="100925" y="795005"/>
                </a:lnTo>
                <a:lnTo>
                  <a:pt x="75394" y="758115"/>
                </a:lnTo>
                <a:lnTo>
                  <a:pt x="53222" y="718904"/>
                </a:lnTo>
                <a:lnTo>
                  <a:pt x="34615" y="677580"/>
                </a:lnTo>
                <a:lnTo>
                  <a:pt x="19782" y="634350"/>
                </a:lnTo>
                <a:lnTo>
                  <a:pt x="8930" y="589421"/>
                </a:lnTo>
                <a:lnTo>
                  <a:pt x="2267" y="543002"/>
                </a:lnTo>
                <a:lnTo>
                  <a:pt x="0" y="495300"/>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5680139" y="3944778"/>
            <a:ext cx="170497" cy="563616"/>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I</a:t>
            </a:r>
            <a:endParaRPr sz="3600" dirty="0">
              <a:solidFill>
                <a:prstClr val="black"/>
              </a:solidFill>
              <a:latin typeface="Calibri"/>
              <a:cs typeface="Calibri"/>
            </a:endParaRPr>
          </a:p>
        </p:txBody>
      </p:sp>
      <p:sp>
        <p:nvSpPr>
          <p:cNvPr id="30" name="object 30"/>
          <p:cNvSpPr/>
          <p:nvPr/>
        </p:nvSpPr>
        <p:spPr>
          <a:xfrm>
            <a:off x="2375155" y="1809388"/>
            <a:ext cx="1139570" cy="157810"/>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1" name="object 31"/>
          <p:cNvSpPr/>
          <p:nvPr/>
        </p:nvSpPr>
        <p:spPr>
          <a:xfrm>
            <a:off x="2421446" y="1838515"/>
            <a:ext cx="1064419" cy="68580"/>
          </a:xfrm>
          <a:custGeom>
            <a:avLst/>
            <a:gdLst/>
            <a:ahLst/>
            <a:cxnLst/>
            <a:rect l="l" t="t" r="r" b="b"/>
            <a:pathLst>
              <a:path w="1419225" h="91440">
                <a:moveTo>
                  <a:pt x="1418844" y="0"/>
                </a:moveTo>
                <a:lnTo>
                  <a:pt x="0" y="91059"/>
                </a:lnTo>
              </a:path>
            </a:pathLst>
          </a:custGeom>
          <a:ln w="38100">
            <a:solidFill>
              <a:srgbClr val="000000"/>
            </a:solidFill>
          </a:ln>
        </p:spPr>
        <p:txBody>
          <a:bodyPr wrap="square" lIns="0" tIns="0" rIns="0" bIns="0" rtlCol="0"/>
          <a:lstStyle/>
          <a:p>
            <a:endParaRPr sz="1350">
              <a:solidFill>
                <a:prstClr val="black"/>
              </a:solidFill>
            </a:endParaRPr>
          </a:p>
        </p:txBody>
      </p:sp>
      <p:sp>
        <p:nvSpPr>
          <p:cNvPr id="32" name="object 32"/>
          <p:cNvSpPr/>
          <p:nvPr/>
        </p:nvSpPr>
        <p:spPr>
          <a:xfrm>
            <a:off x="894969" y="1879102"/>
            <a:ext cx="820664" cy="56691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941260" y="1905952"/>
            <a:ext cx="737711" cy="480536"/>
          </a:xfrm>
          <a:custGeom>
            <a:avLst/>
            <a:gdLst/>
            <a:ahLst/>
            <a:cxnLst/>
            <a:rect l="l" t="t" r="r" b="b"/>
            <a:pathLst>
              <a:path w="983614" h="640714">
                <a:moveTo>
                  <a:pt x="983234" y="0"/>
                </a:moveTo>
                <a:lnTo>
                  <a:pt x="0" y="640333"/>
                </a:lnTo>
              </a:path>
            </a:pathLst>
          </a:custGeom>
          <a:ln w="38100">
            <a:solidFill>
              <a:srgbClr val="000000"/>
            </a:solidFill>
          </a:ln>
        </p:spPr>
        <p:txBody>
          <a:bodyPr wrap="square" lIns="0" tIns="0" rIns="0" bIns="0" rtlCol="0"/>
          <a:lstStyle/>
          <a:p>
            <a:endParaRPr sz="1350">
              <a:solidFill>
                <a:prstClr val="black"/>
              </a:solidFill>
            </a:endParaRPr>
          </a:p>
        </p:txBody>
      </p:sp>
      <p:sp>
        <p:nvSpPr>
          <p:cNvPr id="36" name="object 36"/>
          <p:cNvSpPr/>
          <p:nvPr/>
        </p:nvSpPr>
        <p:spPr>
          <a:xfrm>
            <a:off x="2003680" y="2248280"/>
            <a:ext cx="260651" cy="1049274"/>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7" name="object 37"/>
          <p:cNvSpPr/>
          <p:nvPr/>
        </p:nvSpPr>
        <p:spPr>
          <a:xfrm>
            <a:off x="2049971" y="2277428"/>
            <a:ext cx="171450" cy="971550"/>
          </a:xfrm>
          <a:custGeom>
            <a:avLst/>
            <a:gdLst/>
            <a:ahLst/>
            <a:cxnLst/>
            <a:rect l="l" t="t" r="r" b="b"/>
            <a:pathLst>
              <a:path w="228600" h="1295400">
                <a:moveTo>
                  <a:pt x="228600" y="1295400"/>
                </a:moveTo>
                <a:lnTo>
                  <a:pt x="0" y="0"/>
                </a:lnTo>
              </a:path>
            </a:pathLst>
          </a:custGeom>
          <a:ln w="38100">
            <a:solidFill>
              <a:srgbClr val="000000"/>
            </a:solidFill>
          </a:ln>
        </p:spPr>
        <p:txBody>
          <a:bodyPr wrap="square" lIns="0" tIns="0" rIns="0" bIns="0" rtlCol="0"/>
          <a:lstStyle/>
          <a:p>
            <a:endParaRPr sz="1350">
              <a:solidFill>
                <a:prstClr val="black"/>
              </a:solidFill>
            </a:endParaRPr>
          </a:p>
        </p:txBody>
      </p:sp>
      <p:sp>
        <p:nvSpPr>
          <p:cNvPr id="38" name="object 38"/>
          <p:cNvSpPr/>
          <p:nvPr/>
        </p:nvSpPr>
        <p:spPr>
          <a:xfrm>
            <a:off x="497205" y="3004946"/>
            <a:ext cx="224009" cy="2042541"/>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39" name="object 39"/>
          <p:cNvSpPr/>
          <p:nvPr/>
        </p:nvSpPr>
        <p:spPr>
          <a:xfrm>
            <a:off x="543497" y="3020378"/>
            <a:ext cx="134779" cy="1967389"/>
          </a:xfrm>
          <a:custGeom>
            <a:avLst/>
            <a:gdLst/>
            <a:ahLst/>
            <a:cxnLst/>
            <a:rect l="l" t="t" r="r" b="b"/>
            <a:pathLst>
              <a:path w="179705" h="2623185">
                <a:moveTo>
                  <a:pt x="179184" y="0"/>
                </a:moveTo>
                <a:lnTo>
                  <a:pt x="0" y="2622677"/>
                </a:lnTo>
              </a:path>
            </a:pathLst>
          </a:custGeom>
          <a:ln w="38100">
            <a:solidFill>
              <a:srgbClr val="000000"/>
            </a:solidFill>
          </a:ln>
        </p:spPr>
        <p:txBody>
          <a:bodyPr wrap="square" lIns="0" tIns="0" rIns="0" bIns="0" rtlCol="0"/>
          <a:lstStyle/>
          <a:p>
            <a:endParaRPr sz="1350">
              <a:solidFill>
                <a:prstClr val="black"/>
              </a:solidFill>
            </a:endParaRPr>
          </a:p>
        </p:txBody>
      </p:sp>
      <p:sp>
        <p:nvSpPr>
          <p:cNvPr id="40" name="object 40"/>
          <p:cNvSpPr/>
          <p:nvPr/>
        </p:nvSpPr>
        <p:spPr>
          <a:xfrm>
            <a:off x="1026414" y="3854196"/>
            <a:ext cx="974979" cy="1188720"/>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1069277" y="3883343"/>
            <a:ext cx="889635" cy="1104424"/>
          </a:xfrm>
          <a:custGeom>
            <a:avLst/>
            <a:gdLst/>
            <a:ahLst/>
            <a:cxnLst/>
            <a:rect l="l" t="t" r="r" b="b"/>
            <a:pathLst>
              <a:path w="1186180" h="1472564">
                <a:moveTo>
                  <a:pt x="0" y="1472311"/>
                </a:moveTo>
                <a:lnTo>
                  <a:pt x="1185925" y="0"/>
                </a:lnTo>
              </a:path>
            </a:pathLst>
          </a:custGeom>
          <a:ln w="38099">
            <a:solidFill>
              <a:srgbClr val="000000"/>
            </a:solidFill>
          </a:ln>
        </p:spPr>
        <p:txBody>
          <a:bodyPr wrap="square" lIns="0" tIns="0" rIns="0" bIns="0" rtlCol="0"/>
          <a:lstStyle/>
          <a:p>
            <a:endParaRPr sz="1350">
              <a:solidFill>
                <a:prstClr val="black"/>
              </a:solidFill>
            </a:endParaRPr>
          </a:p>
        </p:txBody>
      </p:sp>
      <p:sp>
        <p:nvSpPr>
          <p:cNvPr id="42" name="object 42"/>
          <p:cNvSpPr/>
          <p:nvPr/>
        </p:nvSpPr>
        <p:spPr>
          <a:xfrm>
            <a:off x="1036700" y="5372100"/>
            <a:ext cx="2710053" cy="201187"/>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1069277" y="5401246"/>
            <a:ext cx="2634615" cy="112395"/>
          </a:xfrm>
          <a:custGeom>
            <a:avLst/>
            <a:gdLst/>
            <a:ahLst/>
            <a:cxnLst/>
            <a:rect l="l" t="t" r="r" b="b"/>
            <a:pathLst>
              <a:path w="3512820" h="149860">
                <a:moveTo>
                  <a:pt x="0" y="149491"/>
                </a:moveTo>
                <a:lnTo>
                  <a:pt x="3512566" y="0"/>
                </a:lnTo>
              </a:path>
            </a:pathLst>
          </a:custGeom>
          <a:ln w="38100">
            <a:solidFill>
              <a:srgbClr val="000000"/>
            </a:solidFill>
          </a:ln>
        </p:spPr>
        <p:txBody>
          <a:bodyPr wrap="square" lIns="0" tIns="0" rIns="0" bIns="0" rtlCol="0"/>
          <a:lstStyle/>
          <a:p>
            <a:endParaRPr sz="1350">
              <a:solidFill>
                <a:prstClr val="black"/>
              </a:solidFill>
            </a:endParaRPr>
          </a:p>
        </p:txBody>
      </p:sp>
      <p:sp>
        <p:nvSpPr>
          <p:cNvPr id="44" name="object 44"/>
          <p:cNvSpPr/>
          <p:nvPr/>
        </p:nvSpPr>
        <p:spPr>
          <a:xfrm>
            <a:off x="4194809" y="1809340"/>
            <a:ext cx="1237869" cy="24806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5" name="object 45"/>
          <p:cNvSpPr/>
          <p:nvPr/>
        </p:nvSpPr>
        <p:spPr>
          <a:xfrm>
            <a:off x="4228528" y="1838515"/>
            <a:ext cx="1161098" cy="159068"/>
          </a:xfrm>
          <a:custGeom>
            <a:avLst/>
            <a:gdLst/>
            <a:ahLst/>
            <a:cxnLst/>
            <a:rect l="l" t="t" r="r" b="b"/>
            <a:pathLst>
              <a:path w="1548129" h="212090">
                <a:moveTo>
                  <a:pt x="0" y="0"/>
                </a:moveTo>
                <a:lnTo>
                  <a:pt x="1548130" y="212090"/>
                </a:lnTo>
              </a:path>
            </a:pathLst>
          </a:custGeom>
          <a:ln w="38100">
            <a:solidFill>
              <a:srgbClr val="000000"/>
            </a:solidFill>
          </a:ln>
        </p:spPr>
        <p:txBody>
          <a:bodyPr wrap="square" lIns="0" tIns="0" rIns="0" bIns="0" rtlCol="0"/>
          <a:lstStyle/>
          <a:p>
            <a:endParaRPr sz="1350">
              <a:solidFill>
                <a:prstClr val="black"/>
              </a:solidFill>
            </a:endParaRPr>
          </a:p>
        </p:txBody>
      </p:sp>
      <p:sp>
        <p:nvSpPr>
          <p:cNvPr id="46" name="object 46"/>
          <p:cNvSpPr/>
          <p:nvPr/>
        </p:nvSpPr>
        <p:spPr>
          <a:xfrm>
            <a:off x="5102351" y="2239147"/>
            <a:ext cx="437750" cy="731510"/>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47" name="object 47"/>
          <p:cNvSpPr/>
          <p:nvPr/>
        </p:nvSpPr>
        <p:spPr>
          <a:xfrm>
            <a:off x="5148643" y="2260283"/>
            <a:ext cx="350044" cy="650081"/>
          </a:xfrm>
          <a:custGeom>
            <a:avLst/>
            <a:gdLst/>
            <a:ahLst/>
            <a:cxnLst/>
            <a:rect l="l" t="t" r="r" b="b"/>
            <a:pathLst>
              <a:path w="466725" h="866775">
                <a:moveTo>
                  <a:pt x="466725" y="0"/>
                </a:moveTo>
                <a:lnTo>
                  <a:pt x="0" y="866648"/>
                </a:lnTo>
              </a:path>
            </a:pathLst>
          </a:custGeom>
          <a:ln w="38100">
            <a:solidFill>
              <a:srgbClr val="000000"/>
            </a:solidFill>
          </a:ln>
        </p:spPr>
        <p:txBody>
          <a:bodyPr wrap="square" lIns="0" tIns="0" rIns="0" bIns="0" rtlCol="0"/>
          <a:lstStyle/>
          <a:p>
            <a:endParaRPr sz="1350">
              <a:solidFill>
                <a:prstClr val="black"/>
              </a:solidFill>
            </a:endParaRPr>
          </a:p>
        </p:txBody>
      </p:sp>
      <p:sp>
        <p:nvSpPr>
          <p:cNvPr id="48" name="object 48"/>
          <p:cNvSpPr/>
          <p:nvPr/>
        </p:nvSpPr>
        <p:spPr>
          <a:xfrm>
            <a:off x="5979032" y="2239147"/>
            <a:ext cx="437750" cy="80123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49" name="object 49"/>
          <p:cNvSpPr/>
          <p:nvPr/>
        </p:nvSpPr>
        <p:spPr>
          <a:xfrm>
            <a:off x="6024182" y="2260283"/>
            <a:ext cx="350044" cy="719614"/>
          </a:xfrm>
          <a:custGeom>
            <a:avLst/>
            <a:gdLst/>
            <a:ahLst/>
            <a:cxnLst/>
            <a:rect l="l" t="t" r="r" b="b"/>
            <a:pathLst>
              <a:path w="466725" h="959485">
                <a:moveTo>
                  <a:pt x="0" y="0"/>
                </a:moveTo>
                <a:lnTo>
                  <a:pt x="466725" y="959357"/>
                </a:lnTo>
              </a:path>
            </a:pathLst>
          </a:custGeom>
          <a:ln w="38100">
            <a:solidFill>
              <a:srgbClr val="000000"/>
            </a:solidFill>
          </a:ln>
        </p:spPr>
        <p:txBody>
          <a:bodyPr wrap="square" lIns="0" tIns="0" rIns="0" bIns="0" rtlCol="0"/>
          <a:lstStyle/>
          <a:p>
            <a:endParaRPr sz="1350">
              <a:solidFill>
                <a:prstClr val="black"/>
              </a:solidFill>
            </a:endParaRPr>
          </a:p>
        </p:txBody>
      </p:sp>
      <p:sp>
        <p:nvSpPr>
          <p:cNvPr id="50" name="object 50"/>
          <p:cNvSpPr/>
          <p:nvPr/>
        </p:nvSpPr>
        <p:spPr>
          <a:xfrm>
            <a:off x="5981319" y="3481588"/>
            <a:ext cx="433216" cy="574919"/>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6027611" y="3505010"/>
            <a:ext cx="346234" cy="491014"/>
          </a:xfrm>
          <a:custGeom>
            <a:avLst/>
            <a:gdLst/>
            <a:ahLst/>
            <a:cxnLst/>
            <a:rect l="l" t="t" r="r" b="b"/>
            <a:pathLst>
              <a:path w="461645" h="654685">
                <a:moveTo>
                  <a:pt x="461644" y="0"/>
                </a:moveTo>
                <a:lnTo>
                  <a:pt x="0" y="654557"/>
                </a:lnTo>
              </a:path>
            </a:pathLst>
          </a:custGeom>
          <a:ln w="38100">
            <a:solidFill>
              <a:srgbClr val="000000"/>
            </a:solidFill>
          </a:ln>
        </p:spPr>
        <p:txBody>
          <a:bodyPr wrap="square" lIns="0" tIns="0" rIns="0" bIns="0" rtlCol="0"/>
          <a:lstStyle/>
          <a:p>
            <a:endParaRPr sz="1350">
              <a:solidFill>
                <a:prstClr val="black"/>
              </a:solidFill>
            </a:endParaRPr>
          </a:p>
        </p:txBody>
      </p:sp>
      <p:sp>
        <p:nvSpPr>
          <p:cNvPr id="52" name="object 52"/>
          <p:cNvSpPr/>
          <p:nvPr/>
        </p:nvSpPr>
        <p:spPr>
          <a:xfrm>
            <a:off x="5104637" y="3413008"/>
            <a:ext cx="441207" cy="642356"/>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53" name="object 53"/>
          <p:cNvSpPr/>
          <p:nvPr/>
        </p:nvSpPr>
        <p:spPr>
          <a:xfrm>
            <a:off x="5148643" y="3435287"/>
            <a:ext cx="353854" cy="560546"/>
          </a:xfrm>
          <a:custGeom>
            <a:avLst/>
            <a:gdLst/>
            <a:ahLst/>
            <a:cxnLst/>
            <a:rect l="l" t="t" r="r" b="b"/>
            <a:pathLst>
              <a:path w="471804" h="747395">
                <a:moveTo>
                  <a:pt x="0" y="0"/>
                </a:moveTo>
                <a:lnTo>
                  <a:pt x="471805" y="747394"/>
                </a:lnTo>
              </a:path>
            </a:pathLst>
          </a:custGeom>
          <a:ln w="38100">
            <a:solidFill>
              <a:srgbClr val="000000"/>
            </a:solidFill>
          </a:ln>
        </p:spPr>
        <p:txBody>
          <a:bodyPr wrap="square" lIns="0" tIns="0" rIns="0" bIns="0" rtlCol="0"/>
          <a:lstStyle/>
          <a:p>
            <a:endParaRPr sz="1350">
              <a:solidFill>
                <a:prstClr val="black"/>
              </a:solidFill>
            </a:endParaRPr>
          </a:p>
        </p:txBody>
      </p:sp>
      <p:sp>
        <p:nvSpPr>
          <p:cNvPr id="54" name="object 54"/>
          <p:cNvSpPr/>
          <p:nvPr/>
        </p:nvSpPr>
        <p:spPr>
          <a:xfrm>
            <a:off x="1131571" y="4491990"/>
            <a:ext cx="4401692" cy="818388"/>
          </a:xfrm>
          <a:prstGeom prst="rect">
            <a:avLst/>
          </a:prstGeom>
          <a:blipFill>
            <a:blip r:embed="rId13" cstate="print"/>
            <a:stretch>
              <a:fillRect/>
            </a:stretch>
          </a:blipFill>
        </p:spPr>
        <p:txBody>
          <a:bodyPr wrap="square" lIns="0" tIns="0" rIns="0" bIns="0" rtlCol="0"/>
          <a:lstStyle/>
          <a:p>
            <a:endParaRPr sz="1350">
              <a:solidFill>
                <a:prstClr val="black"/>
              </a:solidFill>
            </a:endParaRPr>
          </a:p>
        </p:txBody>
      </p:sp>
      <p:sp>
        <p:nvSpPr>
          <p:cNvPr id="55" name="object 55"/>
          <p:cNvSpPr/>
          <p:nvPr/>
        </p:nvSpPr>
        <p:spPr>
          <a:xfrm>
            <a:off x="1177862" y="4521137"/>
            <a:ext cx="4324350" cy="729614"/>
          </a:xfrm>
          <a:custGeom>
            <a:avLst/>
            <a:gdLst/>
            <a:ahLst/>
            <a:cxnLst/>
            <a:rect l="l" t="t" r="r" b="b"/>
            <a:pathLst>
              <a:path w="5765800" h="972820">
                <a:moveTo>
                  <a:pt x="5765419" y="0"/>
                </a:moveTo>
                <a:lnTo>
                  <a:pt x="0" y="972781"/>
                </a:lnTo>
              </a:path>
            </a:pathLst>
          </a:custGeom>
          <a:ln w="38099">
            <a:solidFill>
              <a:srgbClr val="000000"/>
            </a:solidFill>
          </a:ln>
        </p:spPr>
        <p:txBody>
          <a:bodyPr wrap="square" lIns="0" tIns="0" rIns="0" bIns="0" rtlCol="0"/>
          <a:lstStyle/>
          <a:p>
            <a:endParaRPr sz="1350">
              <a:solidFill>
                <a:prstClr val="black"/>
              </a:solidFill>
            </a:endParaRPr>
          </a:p>
        </p:txBody>
      </p:sp>
      <p:sp>
        <p:nvSpPr>
          <p:cNvPr id="56" name="object 56"/>
          <p:cNvSpPr/>
          <p:nvPr/>
        </p:nvSpPr>
        <p:spPr>
          <a:xfrm>
            <a:off x="4400550" y="4602860"/>
            <a:ext cx="1400175" cy="858402"/>
          </a:xfrm>
          <a:prstGeom prst="rect">
            <a:avLst/>
          </a:prstGeom>
          <a:blipFill>
            <a:blip r:embed="rId14" cstate="print"/>
            <a:stretch>
              <a:fillRect/>
            </a:stretch>
          </a:blipFill>
        </p:spPr>
        <p:txBody>
          <a:bodyPr wrap="square" lIns="0" tIns="0" rIns="0" bIns="0" rtlCol="0"/>
          <a:lstStyle/>
          <a:p>
            <a:endParaRPr sz="1350">
              <a:solidFill>
                <a:prstClr val="black"/>
              </a:solidFill>
            </a:endParaRPr>
          </a:p>
        </p:txBody>
      </p:sp>
      <p:sp>
        <p:nvSpPr>
          <p:cNvPr id="57" name="object 57"/>
          <p:cNvSpPr/>
          <p:nvPr/>
        </p:nvSpPr>
        <p:spPr>
          <a:xfrm>
            <a:off x="4446841" y="4629721"/>
            <a:ext cx="1318260" cy="771525"/>
          </a:xfrm>
          <a:custGeom>
            <a:avLst/>
            <a:gdLst/>
            <a:ahLst/>
            <a:cxnLst/>
            <a:rect l="l" t="t" r="r" b="b"/>
            <a:pathLst>
              <a:path w="1757679" h="1028700">
                <a:moveTo>
                  <a:pt x="1757552" y="0"/>
                </a:moveTo>
                <a:lnTo>
                  <a:pt x="0" y="1028445"/>
                </a:lnTo>
              </a:path>
            </a:pathLst>
          </a:custGeom>
          <a:ln w="38100">
            <a:solidFill>
              <a:srgbClr val="000000"/>
            </a:solidFill>
          </a:ln>
        </p:spPr>
        <p:txBody>
          <a:bodyPr wrap="square" lIns="0" tIns="0" rIns="0" bIns="0" rtlCol="0"/>
          <a:lstStyle/>
          <a:p>
            <a:endParaRPr sz="1350">
              <a:solidFill>
                <a:prstClr val="black"/>
              </a:solidFill>
            </a:endParaRPr>
          </a:p>
        </p:txBody>
      </p:sp>
      <p:sp>
        <p:nvSpPr>
          <p:cNvPr id="58" name="object 58"/>
          <p:cNvSpPr txBox="1"/>
          <p:nvPr/>
        </p:nvSpPr>
        <p:spPr>
          <a:xfrm>
            <a:off x="3734942" y="2259807"/>
            <a:ext cx="240983" cy="275556"/>
          </a:xfrm>
          <a:prstGeom prst="rect">
            <a:avLst/>
          </a:prstGeom>
        </p:spPr>
        <p:txBody>
          <a:bodyPr vert="horz" wrap="square" lIns="0" tIns="10001" rIns="0" bIns="0" rtlCol="0">
            <a:spAutoFit/>
          </a:bodyPr>
          <a:lstStyle/>
          <a:p>
            <a:pPr marL="9525">
              <a:spcBef>
                <a:spcPts val="79"/>
              </a:spcBef>
            </a:pPr>
            <a:r>
              <a:rPr lang="en-US" sz="1725" b="1" spc="-4" dirty="0" smtClean="0">
                <a:solidFill>
                  <a:srgbClr val="FF0000"/>
                </a:solidFill>
                <a:latin typeface="Calibri"/>
                <a:cs typeface="Calibri"/>
              </a:rPr>
              <a:t>11</a:t>
            </a:r>
            <a:endParaRPr sz="1725" dirty="0">
              <a:solidFill>
                <a:prstClr val="black"/>
              </a:solidFill>
              <a:latin typeface="Calibri"/>
              <a:cs typeface="Calibri"/>
            </a:endParaRPr>
          </a:p>
        </p:txBody>
      </p:sp>
      <p:sp>
        <p:nvSpPr>
          <p:cNvPr id="78" name="object 78"/>
          <p:cNvSpPr txBox="1"/>
          <p:nvPr/>
        </p:nvSpPr>
        <p:spPr>
          <a:xfrm>
            <a:off x="735025" y="5051679"/>
            <a:ext cx="140970" cy="448841"/>
          </a:xfrm>
          <a:prstGeom prst="rect">
            <a:avLst/>
          </a:prstGeom>
        </p:spPr>
        <p:txBody>
          <a:bodyPr vert="horz" wrap="square" lIns="0" tIns="0" rIns="0" bIns="0" rtlCol="0">
            <a:spAutoFit/>
          </a:bodyPr>
          <a:lstStyle/>
          <a:p>
            <a:pPr marL="9525">
              <a:lnSpc>
                <a:spcPts val="3495"/>
              </a:lnSpc>
            </a:pPr>
            <a:r>
              <a:rPr lang="en-US" sz="3600" b="1" dirty="0" smtClean="0">
                <a:solidFill>
                  <a:srgbClr val="FFFFFF"/>
                </a:solidFill>
                <a:latin typeface="Calibri"/>
                <a:cs typeface="Calibri"/>
              </a:rPr>
              <a:t>J</a:t>
            </a:r>
            <a:endParaRPr sz="3600" dirty="0">
              <a:solidFill>
                <a:prstClr val="black"/>
              </a:solidFill>
              <a:latin typeface="Calibri"/>
              <a:cs typeface="Calibri"/>
            </a:endParaRPr>
          </a:p>
        </p:txBody>
      </p:sp>
      <p:sp>
        <p:nvSpPr>
          <p:cNvPr id="79" name="object 79"/>
          <p:cNvSpPr txBox="1"/>
          <p:nvPr/>
        </p:nvSpPr>
        <p:spPr>
          <a:xfrm>
            <a:off x="4810506" y="5160264"/>
            <a:ext cx="130493" cy="218008"/>
          </a:xfrm>
          <a:prstGeom prst="rect">
            <a:avLst/>
          </a:prstGeom>
        </p:spPr>
        <p:txBody>
          <a:bodyPr vert="horz" wrap="square" lIns="0" tIns="0" rIns="0" bIns="0" rtlCol="0">
            <a:spAutoFit/>
          </a:bodyPr>
          <a:lstStyle/>
          <a:p>
            <a:pPr marL="9525">
              <a:lnSpc>
                <a:spcPts val="1718"/>
              </a:lnSpc>
            </a:pPr>
            <a:r>
              <a:rPr sz="1725" b="1" dirty="0">
                <a:solidFill>
                  <a:srgbClr val="6F2F9F"/>
                </a:solidFill>
                <a:latin typeface="Calibri"/>
                <a:cs typeface="Calibri"/>
              </a:rPr>
              <a:t>3</a:t>
            </a:r>
            <a:endParaRPr sz="1725">
              <a:solidFill>
                <a:prstClr val="black"/>
              </a:solidFill>
              <a:latin typeface="Calibri"/>
              <a:cs typeface="Calibri"/>
            </a:endParaRPr>
          </a:p>
        </p:txBody>
      </p:sp>
      <p:sp>
        <p:nvSpPr>
          <p:cNvPr id="81" name="object 81"/>
          <p:cNvSpPr txBox="1"/>
          <p:nvPr/>
        </p:nvSpPr>
        <p:spPr>
          <a:xfrm>
            <a:off x="193929" y="5257647"/>
            <a:ext cx="130493" cy="221920"/>
          </a:xfrm>
          <a:prstGeom prst="rect">
            <a:avLst/>
          </a:prstGeom>
        </p:spPr>
        <p:txBody>
          <a:bodyPr vert="horz" wrap="square" lIns="0" tIns="0" rIns="0" bIns="0" rtlCol="0">
            <a:spAutoFit/>
          </a:bodyPr>
          <a:lstStyle/>
          <a:p>
            <a:pPr marL="9525">
              <a:lnSpc>
                <a:spcPts val="1718"/>
              </a:lnSpc>
            </a:pPr>
            <a:r>
              <a:rPr lang="en-US" sz="1725" b="1" dirty="0">
                <a:solidFill>
                  <a:srgbClr val="FF0000"/>
                </a:solidFill>
                <a:latin typeface="Calibri"/>
                <a:cs typeface="Calibri"/>
              </a:rPr>
              <a:t>4</a:t>
            </a:r>
            <a:endParaRPr sz="1725" dirty="0">
              <a:solidFill>
                <a:prstClr val="black"/>
              </a:solidFill>
              <a:latin typeface="Calibri"/>
              <a:cs typeface="Calibri"/>
            </a:endParaRPr>
          </a:p>
        </p:txBody>
      </p:sp>
      <p:sp>
        <p:nvSpPr>
          <p:cNvPr id="82" name="object 82"/>
          <p:cNvSpPr txBox="1"/>
          <p:nvPr/>
        </p:nvSpPr>
        <p:spPr>
          <a:xfrm>
            <a:off x="4516088" y="5535167"/>
            <a:ext cx="130493" cy="218008"/>
          </a:xfrm>
          <a:prstGeom prst="rect">
            <a:avLst/>
          </a:prstGeom>
        </p:spPr>
        <p:txBody>
          <a:bodyPr vert="horz" wrap="square" lIns="0" tIns="0" rIns="0" bIns="0" rtlCol="0">
            <a:spAutoFit/>
          </a:bodyPr>
          <a:lstStyle/>
          <a:p>
            <a:pPr marL="9525">
              <a:lnSpc>
                <a:spcPts val="1718"/>
              </a:lnSpc>
            </a:pPr>
            <a:r>
              <a:rPr sz="1725" b="1" dirty="0">
                <a:solidFill>
                  <a:srgbClr val="FF0000"/>
                </a:solidFill>
                <a:latin typeface="Calibri"/>
                <a:cs typeface="Calibri"/>
              </a:rPr>
              <a:t>0</a:t>
            </a:r>
            <a:endParaRPr sz="1725">
              <a:solidFill>
                <a:prstClr val="black"/>
              </a:solidFill>
              <a:latin typeface="Calibri"/>
              <a:cs typeface="Calibri"/>
            </a:endParaRPr>
          </a:p>
        </p:txBody>
      </p:sp>
      <p:sp>
        <p:nvSpPr>
          <p:cNvPr id="83" name="object 83"/>
          <p:cNvSpPr txBox="1"/>
          <p:nvPr/>
        </p:nvSpPr>
        <p:spPr>
          <a:xfrm>
            <a:off x="2651569" y="5552084"/>
            <a:ext cx="130493" cy="221920"/>
          </a:xfrm>
          <a:prstGeom prst="rect">
            <a:avLst/>
          </a:prstGeom>
        </p:spPr>
        <p:txBody>
          <a:bodyPr vert="horz" wrap="square" lIns="0" tIns="0" rIns="0" bIns="0" rtlCol="0">
            <a:spAutoFit/>
          </a:bodyPr>
          <a:lstStyle/>
          <a:p>
            <a:pPr marL="9525">
              <a:lnSpc>
                <a:spcPts val="1718"/>
              </a:lnSpc>
            </a:pPr>
            <a:r>
              <a:rPr lang="en-US" sz="1725" b="1" dirty="0" smtClean="0">
                <a:solidFill>
                  <a:srgbClr val="6F2F9F"/>
                </a:solidFill>
                <a:latin typeface="Calibri"/>
                <a:cs typeface="Calibri"/>
              </a:rPr>
              <a:t>6</a:t>
            </a:r>
            <a:endParaRPr sz="1725" dirty="0">
              <a:solidFill>
                <a:prstClr val="black"/>
              </a:solidFill>
              <a:latin typeface="Calibri"/>
              <a:cs typeface="Calibri"/>
            </a:endParaRPr>
          </a:p>
        </p:txBody>
      </p:sp>
      <p:sp>
        <p:nvSpPr>
          <p:cNvPr id="59" name="object 59"/>
          <p:cNvSpPr txBox="1"/>
          <p:nvPr/>
        </p:nvSpPr>
        <p:spPr>
          <a:xfrm>
            <a:off x="4801838" y="1548860"/>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3</a:t>
            </a:r>
            <a:endParaRPr sz="1725">
              <a:solidFill>
                <a:prstClr val="black"/>
              </a:solidFill>
              <a:latin typeface="Calibri"/>
              <a:cs typeface="Calibri"/>
            </a:endParaRPr>
          </a:p>
        </p:txBody>
      </p:sp>
      <p:sp>
        <p:nvSpPr>
          <p:cNvPr id="60" name="object 60"/>
          <p:cNvSpPr txBox="1"/>
          <p:nvPr/>
        </p:nvSpPr>
        <p:spPr>
          <a:xfrm>
            <a:off x="2858452" y="155114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4</a:t>
            </a:r>
            <a:endParaRPr sz="1725" dirty="0">
              <a:solidFill>
                <a:prstClr val="black"/>
              </a:solidFill>
              <a:latin typeface="Calibri"/>
              <a:cs typeface="Calibri"/>
            </a:endParaRPr>
          </a:p>
        </p:txBody>
      </p:sp>
      <p:sp>
        <p:nvSpPr>
          <p:cNvPr id="61" name="object 61"/>
          <p:cNvSpPr txBox="1"/>
          <p:nvPr/>
        </p:nvSpPr>
        <p:spPr>
          <a:xfrm>
            <a:off x="6258496" y="2288096"/>
            <a:ext cx="130493" cy="275556"/>
          </a:xfrm>
          <a:prstGeom prst="rect">
            <a:avLst/>
          </a:prstGeom>
        </p:spPr>
        <p:txBody>
          <a:bodyPr vert="horz" wrap="square" lIns="0" tIns="10001" rIns="0" bIns="0" rtlCol="0">
            <a:spAutoFit/>
          </a:bodyPr>
          <a:lstStyle/>
          <a:p>
            <a:pPr marL="9525">
              <a:spcBef>
                <a:spcPts val="79"/>
              </a:spcBef>
            </a:pPr>
            <a:r>
              <a:rPr sz="1725" b="1" dirty="0">
                <a:solidFill>
                  <a:srgbClr val="6F2F9F"/>
                </a:solidFill>
                <a:latin typeface="Calibri"/>
                <a:cs typeface="Calibri"/>
              </a:rPr>
              <a:t>7</a:t>
            </a:r>
            <a:endParaRPr sz="1725">
              <a:solidFill>
                <a:prstClr val="black"/>
              </a:solidFill>
              <a:latin typeface="Calibri"/>
              <a:cs typeface="Calibri"/>
            </a:endParaRPr>
          </a:p>
        </p:txBody>
      </p:sp>
      <p:sp>
        <p:nvSpPr>
          <p:cNvPr id="62" name="object 62"/>
          <p:cNvSpPr txBox="1"/>
          <p:nvPr/>
        </p:nvSpPr>
        <p:spPr>
          <a:xfrm>
            <a:off x="6258496" y="3752565"/>
            <a:ext cx="130493" cy="275075"/>
          </a:xfrm>
          <a:prstGeom prst="rect">
            <a:avLst/>
          </a:prstGeom>
        </p:spPr>
        <p:txBody>
          <a:bodyPr vert="horz" wrap="square" lIns="0" tIns="9525" rIns="0" bIns="0" rtlCol="0">
            <a:spAutoFit/>
          </a:bodyPr>
          <a:lstStyle/>
          <a:p>
            <a:pPr marL="9525">
              <a:spcBef>
                <a:spcPts val="75"/>
              </a:spcBef>
            </a:pPr>
            <a:r>
              <a:rPr sz="1725" b="1" dirty="0">
                <a:solidFill>
                  <a:srgbClr val="6F2F9F"/>
                </a:solidFill>
                <a:latin typeface="Calibri"/>
                <a:cs typeface="Calibri"/>
              </a:rPr>
              <a:t>2</a:t>
            </a:r>
            <a:endParaRPr sz="1725">
              <a:solidFill>
                <a:prstClr val="black"/>
              </a:solidFill>
              <a:latin typeface="Calibri"/>
              <a:cs typeface="Calibri"/>
            </a:endParaRPr>
          </a:p>
        </p:txBody>
      </p:sp>
      <p:sp>
        <p:nvSpPr>
          <p:cNvPr id="63" name="object 63"/>
          <p:cNvSpPr txBox="1"/>
          <p:nvPr/>
        </p:nvSpPr>
        <p:spPr>
          <a:xfrm>
            <a:off x="5060823" y="2301621"/>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4" name="object 64"/>
          <p:cNvSpPr txBox="1"/>
          <p:nvPr/>
        </p:nvSpPr>
        <p:spPr>
          <a:xfrm>
            <a:off x="5064061" y="3742754"/>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2</a:t>
            </a:r>
            <a:endParaRPr sz="1725" dirty="0">
              <a:solidFill>
                <a:prstClr val="black"/>
              </a:solidFill>
              <a:latin typeface="Calibri"/>
              <a:cs typeface="Calibri"/>
            </a:endParaRPr>
          </a:p>
        </p:txBody>
      </p:sp>
      <p:sp>
        <p:nvSpPr>
          <p:cNvPr id="65" name="object 65"/>
          <p:cNvSpPr txBox="1"/>
          <p:nvPr/>
        </p:nvSpPr>
        <p:spPr>
          <a:xfrm>
            <a:off x="1108329" y="1766888"/>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66" name="object 66"/>
          <p:cNvSpPr txBox="1"/>
          <p:nvPr/>
        </p:nvSpPr>
        <p:spPr>
          <a:xfrm>
            <a:off x="2257519" y="2507551"/>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6F2F9F"/>
                </a:solidFill>
                <a:latin typeface="Calibri"/>
                <a:cs typeface="Calibri"/>
              </a:rPr>
              <a:t>3</a:t>
            </a:r>
            <a:endParaRPr sz="1725" dirty="0">
              <a:solidFill>
                <a:prstClr val="black"/>
              </a:solidFill>
              <a:latin typeface="Calibri"/>
              <a:cs typeface="Calibri"/>
            </a:endParaRPr>
          </a:p>
        </p:txBody>
      </p:sp>
      <p:sp>
        <p:nvSpPr>
          <p:cNvPr id="68" name="object 68"/>
          <p:cNvSpPr txBox="1"/>
          <p:nvPr/>
        </p:nvSpPr>
        <p:spPr>
          <a:xfrm>
            <a:off x="1680019" y="4419410"/>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6F2F9F"/>
                </a:solidFill>
                <a:latin typeface="Calibri"/>
                <a:cs typeface="Calibri"/>
              </a:rPr>
              <a:t>7</a:t>
            </a:r>
            <a:endParaRPr sz="1725" dirty="0">
              <a:solidFill>
                <a:prstClr val="black"/>
              </a:solidFill>
              <a:latin typeface="Calibri"/>
              <a:cs typeface="Calibri"/>
            </a:endParaRPr>
          </a:p>
        </p:txBody>
      </p:sp>
      <p:sp>
        <p:nvSpPr>
          <p:cNvPr id="69" name="object 69"/>
          <p:cNvSpPr txBox="1"/>
          <p:nvPr/>
        </p:nvSpPr>
        <p:spPr>
          <a:xfrm>
            <a:off x="229361" y="3924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0" name="object 70"/>
          <p:cNvSpPr txBox="1"/>
          <p:nvPr/>
        </p:nvSpPr>
        <p:spPr>
          <a:xfrm>
            <a:off x="3741800" y="4419410"/>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6F2F9F"/>
                </a:solidFill>
                <a:latin typeface="Calibri"/>
                <a:cs typeface="Calibri"/>
              </a:rPr>
              <a:t>4</a:t>
            </a:r>
            <a:endParaRPr sz="1725" dirty="0">
              <a:solidFill>
                <a:prstClr val="black"/>
              </a:solidFill>
              <a:latin typeface="Calibri"/>
              <a:cs typeface="Calibri"/>
            </a:endParaRPr>
          </a:p>
        </p:txBody>
      </p:sp>
      <p:sp>
        <p:nvSpPr>
          <p:cNvPr id="71" name="object 71"/>
          <p:cNvSpPr txBox="1"/>
          <p:nvPr/>
        </p:nvSpPr>
        <p:spPr>
          <a:xfrm>
            <a:off x="5607844" y="1683259"/>
            <a:ext cx="307657" cy="1034257"/>
          </a:xfrm>
          <a:prstGeom prst="rect">
            <a:avLst/>
          </a:prstGeom>
        </p:spPr>
        <p:txBody>
          <a:bodyPr vert="horz" wrap="square" lIns="0" tIns="9525" rIns="0" bIns="0" rtlCol="0">
            <a:spAutoFit/>
          </a:bodyPr>
          <a:lstStyle/>
          <a:p>
            <a:pPr marL="9525">
              <a:spcBef>
                <a:spcPts val="75"/>
              </a:spcBef>
            </a:pPr>
            <a:r>
              <a:rPr lang="en-US" sz="3600" b="1" dirty="0">
                <a:solidFill>
                  <a:srgbClr val="FFFFFF"/>
                </a:solidFill>
                <a:latin typeface="Calibri"/>
                <a:cs typeface="Calibri"/>
              </a:rPr>
              <a:t>C</a:t>
            </a:r>
            <a:endParaRPr sz="3600" dirty="0">
              <a:solidFill>
                <a:prstClr val="black"/>
              </a:solidFill>
              <a:latin typeface="Calibri"/>
              <a:cs typeface="Calibri"/>
            </a:endParaRPr>
          </a:p>
          <a:p>
            <a:pPr marL="48577">
              <a:spcBef>
                <a:spcPts val="160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72" name="object 72"/>
          <p:cNvSpPr txBox="1"/>
          <p:nvPr/>
        </p:nvSpPr>
        <p:spPr>
          <a:xfrm>
            <a:off x="7123747" y="3091911"/>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3</a:t>
            </a:r>
            <a:endParaRPr sz="1725">
              <a:solidFill>
                <a:prstClr val="black"/>
              </a:solidFill>
              <a:latin typeface="Calibri"/>
              <a:cs typeface="Calibri"/>
            </a:endParaRPr>
          </a:p>
        </p:txBody>
      </p:sp>
      <p:sp>
        <p:nvSpPr>
          <p:cNvPr id="73" name="object 73"/>
          <p:cNvSpPr txBox="1"/>
          <p:nvPr/>
        </p:nvSpPr>
        <p:spPr>
          <a:xfrm>
            <a:off x="4322921" y="3016187"/>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4" name="object 74"/>
          <p:cNvSpPr txBox="1"/>
          <p:nvPr/>
        </p:nvSpPr>
        <p:spPr>
          <a:xfrm>
            <a:off x="6092476" y="4545139"/>
            <a:ext cx="130493" cy="275075"/>
          </a:xfrm>
          <a:prstGeom prst="rect">
            <a:avLst/>
          </a:prstGeom>
        </p:spPr>
        <p:txBody>
          <a:bodyPr vert="horz" wrap="square" lIns="0" tIns="9525" rIns="0" bIns="0" rtlCol="0">
            <a:spAutoFit/>
          </a:bodyPr>
          <a:lstStyle/>
          <a:p>
            <a:pPr marL="9525">
              <a:spcBef>
                <a:spcPts val="75"/>
              </a:spcBef>
            </a:pPr>
            <a:r>
              <a:rPr lang="en-US" sz="1725" b="1" dirty="0" smtClean="0">
                <a:solidFill>
                  <a:srgbClr val="FF0000"/>
                </a:solidFill>
                <a:latin typeface="Calibri"/>
                <a:cs typeface="Calibri"/>
              </a:rPr>
              <a:t>2</a:t>
            </a:r>
            <a:endParaRPr sz="1725" dirty="0">
              <a:solidFill>
                <a:prstClr val="black"/>
              </a:solidFill>
              <a:latin typeface="Calibri"/>
              <a:cs typeface="Calibri"/>
            </a:endParaRPr>
          </a:p>
        </p:txBody>
      </p:sp>
      <p:sp>
        <p:nvSpPr>
          <p:cNvPr id="75" name="object 75"/>
          <p:cNvSpPr txBox="1"/>
          <p:nvPr/>
        </p:nvSpPr>
        <p:spPr>
          <a:xfrm>
            <a:off x="57911" y="2491836"/>
            <a:ext cx="130493" cy="275556"/>
          </a:xfrm>
          <a:prstGeom prst="rect">
            <a:avLst/>
          </a:prstGeom>
        </p:spPr>
        <p:txBody>
          <a:bodyPr vert="horz" wrap="square" lIns="0" tIns="10001" rIns="0" bIns="0" rtlCol="0">
            <a:spAutoFit/>
          </a:bodyPr>
          <a:lstStyle/>
          <a:p>
            <a:pPr marL="9525">
              <a:spcBef>
                <a:spcPts val="79"/>
              </a:spcBef>
            </a:pPr>
            <a:r>
              <a:rPr sz="1725" b="1" dirty="0">
                <a:solidFill>
                  <a:srgbClr val="FF0000"/>
                </a:solidFill>
                <a:latin typeface="Calibri"/>
                <a:cs typeface="Calibri"/>
              </a:rPr>
              <a:t>5</a:t>
            </a:r>
            <a:endParaRPr sz="1725">
              <a:solidFill>
                <a:prstClr val="black"/>
              </a:solidFill>
              <a:latin typeface="Calibri"/>
              <a:cs typeface="Calibri"/>
            </a:endParaRPr>
          </a:p>
        </p:txBody>
      </p:sp>
      <p:sp>
        <p:nvSpPr>
          <p:cNvPr id="76" name="object 76"/>
          <p:cNvSpPr txBox="1"/>
          <p:nvPr/>
        </p:nvSpPr>
        <p:spPr>
          <a:xfrm>
            <a:off x="2666904" y="3679602"/>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1544002" y="1447134"/>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srgbClr val="FF0000"/>
                </a:solidFill>
                <a:latin typeface="Calibri"/>
                <a:cs typeface="Calibri"/>
              </a:rPr>
              <a:t>7</a:t>
            </a:r>
            <a:endParaRPr sz="1725" dirty="0">
              <a:solidFill>
                <a:prstClr val="black"/>
              </a:solidFill>
              <a:latin typeface="Calibri"/>
              <a:cs typeface="Calibri"/>
            </a:endParaRPr>
          </a:p>
        </p:txBody>
      </p:sp>
      <p:sp>
        <p:nvSpPr>
          <p:cNvPr id="85" name="object 20"/>
          <p:cNvSpPr txBox="1"/>
          <p:nvPr/>
        </p:nvSpPr>
        <p:spPr>
          <a:xfrm>
            <a:off x="533399" y="838200"/>
            <a:ext cx="3237643" cy="502541"/>
          </a:xfrm>
          <a:prstGeom prst="rect">
            <a:avLst/>
          </a:prstGeom>
        </p:spPr>
        <p:txBody>
          <a:bodyPr vert="horz" wrap="square" lIns="0" tIns="10001" rIns="0" bIns="0" rtlCol="0">
            <a:spAutoFit/>
          </a:bodyPr>
          <a:lstStyle/>
          <a:p>
            <a:pPr marL="9525">
              <a:spcBef>
                <a:spcPts val="79"/>
              </a:spcBef>
            </a:pPr>
            <a:r>
              <a:rPr sz="3200" b="1" dirty="0">
                <a:solidFill>
                  <a:srgbClr val="FF0000"/>
                </a:solidFill>
                <a:latin typeface="Calibri"/>
                <a:cs typeface="Calibri"/>
              </a:rPr>
              <a:t>A*</a:t>
            </a:r>
            <a:r>
              <a:rPr sz="3200" b="1" spc="-45" dirty="0">
                <a:solidFill>
                  <a:srgbClr val="FF0000"/>
                </a:solidFill>
                <a:latin typeface="Calibri"/>
                <a:cs typeface="Calibri"/>
              </a:rPr>
              <a:t> </a:t>
            </a:r>
            <a:r>
              <a:rPr sz="3200" b="1" spc="-8" dirty="0" smtClean="0">
                <a:solidFill>
                  <a:srgbClr val="FF0000"/>
                </a:solidFill>
                <a:latin typeface="Calibri"/>
                <a:cs typeface="Calibri"/>
              </a:rPr>
              <a:t>Search</a:t>
            </a:r>
            <a:r>
              <a:rPr lang="en-US" sz="3200" b="1" spc="-8" dirty="0" smtClean="0">
                <a:solidFill>
                  <a:srgbClr val="FF0000"/>
                </a:solidFill>
                <a:latin typeface="Calibri"/>
                <a:cs typeface="Calibri"/>
              </a:rPr>
              <a:t> example</a:t>
            </a:r>
            <a:endParaRPr sz="3200" dirty="0">
              <a:solidFill>
                <a:prstClr val="black"/>
              </a:solidFill>
              <a:latin typeface="Calibri"/>
              <a:cs typeface="Calibri"/>
            </a:endParaRPr>
          </a:p>
        </p:txBody>
      </p:sp>
      <p:sp>
        <p:nvSpPr>
          <p:cNvPr id="86" name="object 79"/>
          <p:cNvSpPr txBox="1"/>
          <p:nvPr/>
        </p:nvSpPr>
        <p:spPr>
          <a:xfrm>
            <a:off x="7613808" y="2848644"/>
            <a:ext cx="1293495" cy="275556"/>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f(n)=</a:t>
            </a:r>
            <a:r>
              <a:rPr sz="1725" b="1" spc="-4" dirty="0">
                <a:solidFill>
                  <a:srgbClr val="6F2F9F"/>
                </a:solidFill>
                <a:latin typeface="Calibri"/>
                <a:cs typeface="Calibri"/>
              </a:rPr>
              <a:t>g(n)</a:t>
            </a:r>
            <a:r>
              <a:rPr sz="1725" b="1" spc="-4" dirty="0">
                <a:solidFill>
                  <a:prstClr val="black"/>
                </a:solidFill>
                <a:latin typeface="Calibri"/>
                <a:cs typeface="Calibri"/>
              </a:rPr>
              <a:t>+</a:t>
            </a:r>
            <a:r>
              <a:rPr sz="1725" b="1" spc="-4" dirty="0">
                <a:solidFill>
                  <a:srgbClr val="FF0000"/>
                </a:solidFill>
                <a:latin typeface="Calibri"/>
                <a:cs typeface="Calibri"/>
              </a:rPr>
              <a:t>h(n)</a:t>
            </a:r>
            <a:endParaRPr sz="1725" dirty="0">
              <a:solidFill>
                <a:prstClr val="black"/>
              </a:solidFill>
              <a:latin typeface="Calibri"/>
              <a:cs typeface="Calibri"/>
            </a:endParaRPr>
          </a:p>
        </p:txBody>
      </p:sp>
      <p:sp>
        <p:nvSpPr>
          <p:cNvPr id="87" name="object 18"/>
          <p:cNvSpPr/>
          <p:nvPr/>
        </p:nvSpPr>
        <p:spPr>
          <a:xfrm>
            <a:off x="3676650" y="5029200"/>
            <a:ext cx="742950" cy="742950"/>
          </a:xfrm>
          <a:custGeom>
            <a:avLst/>
            <a:gdLst/>
            <a:ahLst/>
            <a:cxnLst/>
            <a:rect l="l" t="t" r="r" b="b"/>
            <a:pathLst>
              <a:path w="990600" h="990600">
                <a:moveTo>
                  <a:pt x="495300" y="0"/>
                </a:moveTo>
                <a:lnTo>
                  <a:pt x="447597" y="2267"/>
                </a:lnTo>
                <a:lnTo>
                  <a:pt x="401178" y="8931"/>
                </a:lnTo>
                <a:lnTo>
                  <a:pt x="356249" y="19783"/>
                </a:lnTo>
                <a:lnTo>
                  <a:pt x="313019" y="34617"/>
                </a:lnTo>
                <a:lnTo>
                  <a:pt x="271695" y="53224"/>
                </a:lnTo>
                <a:lnTo>
                  <a:pt x="232484" y="75397"/>
                </a:lnTo>
                <a:lnTo>
                  <a:pt x="195594" y="100929"/>
                </a:lnTo>
                <a:lnTo>
                  <a:pt x="161233" y="129612"/>
                </a:lnTo>
                <a:lnTo>
                  <a:pt x="129607" y="161238"/>
                </a:lnTo>
                <a:lnTo>
                  <a:pt x="100925" y="195600"/>
                </a:lnTo>
                <a:lnTo>
                  <a:pt x="75394" y="232490"/>
                </a:lnTo>
                <a:lnTo>
                  <a:pt x="53222" y="271701"/>
                </a:lnTo>
                <a:lnTo>
                  <a:pt x="34615" y="313025"/>
                </a:lnTo>
                <a:lnTo>
                  <a:pt x="19782" y="356254"/>
                </a:lnTo>
                <a:lnTo>
                  <a:pt x="8930" y="401181"/>
                </a:lnTo>
                <a:lnTo>
                  <a:pt x="2267" y="447599"/>
                </a:lnTo>
                <a:lnTo>
                  <a:pt x="0" y="495300"/>
                </a:lnTo>
                <a:lnTo>
                  <a:pt x="2267" y="543000"/>
                </a:lnTo>
                <a:lnTo>
                  <a:pt x="8930" y="589418"/>
                </a:lnTo>
                <a:lnTo>
                  <a:pt x="19782" y="634345"/>
                </a:lnTo>
                <a:lnTo>
                  <a:pt x="34615" y="677574"/>
                </a:lnTo>
                <a:lnTo>
                  <a:pt x="53222" y="718898"/>
                </a:lnTo>
                <a:lnTo>
                  <a:pt x="75394" y="758109"/>
                </a:lnTo>
                <a:lnTo>
                  <a:pt x="100925" y="794999"/>
                </a:lnTo>
                <a:lnTo>
                  <a:pt x="129607" y="829361"/>
                </a:lnTo>
                <a:lnTo>
                  <a:pt x="161233" y="860987"/>
                </a:lnTo>
                <a:lnTo>
                  <a:pt x="195594" y="889670"/>
                </a:lnTo>
                <a:lnTo>
                  <a:pt x="232484" y="915202"/>
                </a:lnTo>
                <a:lnTo>
                  <a:pt x="271695" y="937375"/>
                </a:lnTo>
                <a:lnTo>
                  <a:pt x="313019" y="955982"/>
                </a:lnTo>
                <a:lnTo>
                  <a:pt x="356249" y="970816"/>
                </a:lnTo>
                <a:lnTo>
                  <a:pt x="401178" y="981668"/>
                </a:lnTo>
                <a:lnTo>
                  <a:pt x="447597" y="988332"/>
                </a:lnTo>
                <a:lnTo>
                  <a:pt x="495300" y="990600"/>
                </a:lnTo>
                <a:lnTo>
                  <a:pt x="543002" y="988332"/>
                </a:lnTo>
                <a:lnTo>
                  <a:pt x="589421" y="981668"/>
                </a:lnTo>
                <a:lnTo>
                  <a:pt x="634350" y="970816"/>
                </a:lnTo>
                <a:lnTo>
                  <a:pt x="677580" y="955982"/>
                </a:lnTo>
                <a:lnTo>
                  <a:pt x="718904" y="937375"/>
                </a:lnTo>
                <a:lnTo>
                  <a:pt x="758115" y="915202"/>
                </a:lnTo>
                <a:lnTo>
                  <a:pt x="795005" y="889670"/>
                </a:lnTo>
                <a:lnTo>
                  <a:pt x="829366" y="860987"/>
                </a:lnTo>
                <a:lnTo>
                  <a:pt x="860992" y="829361"/>
                </a:lnTo>
                <a:lnTo>
                  <a:pt x="889674" y="794999"/>
                </a:lnTo>
                <a:lnTo>
                  <a:pt x="915205" y="758109"/>
                </a:lnTo>
                <a:lnTo>
                  <a:pt x="937377" y="718898"/>
                </a:lnTo>
                <a:lnTo>
                  <a:pt x="955984" y="677574"/>
                </a:lnTo>
                <a:lnTo>
                  <a:pt x="970817" y="634345"/>
                </a:lnTo>
                <a:lnTo>
                  <a:pt x="981669" y="589418"/>
                </a:lnTo>
                <a:lnTo>
                  <a:pt x="988332" y="543000"/>
                </a:lnTo>
                <a:lnTo>
                  <a:pt x="990600" y="495300"/>
                </a:lnTo>
                <a:lnTo>
                  <a:pt x="988332" y="447599"/>
                </a:lnTo>
                <a:lnTo>
                  <a:pt x="981669" y="401181"/>
                </a:lnTo>
                <a:lnTo>
                  <a:pt x="970817" y="356254"/>
                </a:lnTo>
                <a:lnTo>
                  <a:pt x="955984" y="313025"/>
                </a:lnTo>
                <a:lnTo>
                  <a:pt x="937377" y="271701"/>
                </a:lnTo>
                <a:lnTo>
                  <a:pt x="915205" y="232490"/>
                </a:lnTo>
                <a:lnTo>
                  <a:pt x="889674" y="195600"/>
                </a:lnTo>
                <a:lnTo>
                  <a:pt x="860992" y="161238"/>
                </a:lnTo>
                <a:lnTo>
                  <a:pt x="829366" y="129612"/>
                </a:lnTo>
                <a:lnTo>
                  <a:pt x="795005" y="100929"/>
                </a:lnTo>
                <a:lnTo>
                  <a:pt x="758115" y="75397"/>
                </a:lnTo>
                <a:lnTo>
                  <a:pt x="718904" y="53224"/>
                </a:lnTo>
                <a:lnTo>
                  <a:pt x="677580" y="34617"/>
                </a:lnTo>
                <a:lnTo>
                  <a:pt x="634350" y="19783"/>
                </a:lnTo>
                <a:lnTo>
                  <a:pt x="589421" y="8931"/>
                </a:lnTo>
                <a:lnTo>
                  <a:pt x="543002" y="2267"/>
                </a:lnTo>
                <a:lnTo>
                  <a:pt x="495300" y="0"/>
                </a:lnTo>
                <a:close/>
              </a:path>
            </a:pathLst>
          </a:custGeom>
          <a:solidFill>
            <a:srgbClr val="C0504D"/>
          </a:solidFill>
        </p:spPr>
        <p:txBody>
          <a:bodyPr wrap="square" lIns="0" tIns="0" rIns="0" bIns="0" rtlCol="0"/>
          <a:lstStyle/>
          <a:p>
            <a:endParaRPr sz="1350">
              <a:solidFill>
                <a:prstClr val="black"/>
              </a:solidFill>
            </a:endParaRPr>
          </a:p>
        </p:txBody>
      </p:sp>
      <p:sp>
        <p:nvSpPr>
          <p:cNvPr id="80" name="object 80"/>
          <p:cNvSpPr txBox="1"/>
          <p:nvPr/>
        </p:nvSpPr>
        <p:spPr>
          <a:xfrm>
            <a:off x="3919442" y="5201926"/>
            <a:ext cx="310991" cy="448841"/>
          </a:xfrm>
          <a:prstGeom prst="rect">
            <a:avLst/>
          </a:prstGeom>
        </p:spPr>
        <p:txBody>
          <a:bodyPr vert="horz" wrap="square" lIns="0" tIns="0" rIns="0" bIns="0" rtlCol="0">
            <a:spAutoFit/>
          </a:bodyPr>
          <a:lstStyle/>
          <a:p>
            <a:pPr marL="9525">
              <a:lnSpc>
                <a:spcPts val="3495"/>
              </a:lnSpc>
            </a:pPr>
            <a:r>
              <a:rPr sz="3600" b="1" dirty="0">
                <a:solidFill>
                  <a:srgbClr val="FFFFFF"/>
                </a:solidFill>
                <a:latin typeface="Calibri"/>
                <a:cs typeface="Calibri"/>
              </a:rPr>
              <a:t>G</a:t>
            </a:r>
            <a:endParaRPr sz="3600" dirty="0">
              <a:solidFill>
                <a:prstClr val="black"/>
              </a:solidFill>
              <a:latin typeface="Calibri"/>
              <a:cs typeface="Calibri"/>
            </a:endParaRPr>
          </a:p>
        </p:txBody>
      </p:sp>
      <p:sp>
        <p:nvSpPr>
          <p:cNvPr id="88" name="object 80"/>
          <p:cNvSpPr txBox="1"/>
          <p:nvPr/>
        </p:nvSpPr>
        <p:spPr>
          <a:xfrm>
            <a:off x="7857934" y="3354369"/>
            <a:ext cx="602933"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Goal</a:t>
            </a:r>
            <a:endParaRPr sz="24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65</a:t>
            </a:fld>
            <a:endParaRPr lang="en-US">
              <a:solidFill>
                <a:srgbClr val="04617B">
                  <a:shade val="90000"/>
                </a:srgbClr>
              </a:solidFill>
            </a:endParaRPr>
          </a:p>
        </p:txBody>
      </p:sp>
    </p:spTree>
    <p:extLst>
      <p:ext uri="{BB962C8B-B14F-4D97-AF65-F5344CB8AC3E}">
        <p14:creationId xmlns:p14="http://schemas.microsoft.com/office/powerpoint/2010/main" val="14226333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ar-EG" dirty="0"/>
              <a:t>Best-First Search</a:t>
            </a:r>
          </a:p>
        </p:txBody>
      </p:sp>
      <p:sp>
        <p:nvSpPr>
          <p:cNvPr id="257027" name="Rectangle 3"/>
          <p:cNvSpPr>
            <a:spLocks noGrp="1" noChangeArrowheads="1"/>
          </p:cNvSpPr>
          <p:nvPr>
            <p:ph type="body" idx="1"/>
          </p:nvPr>
        </p:nvSpPr>
        <p:spPr/>
        <p:txBody>
          <a:bodyPr/>
          <a:lstStyle/>
          <a:p>
            <a:pPr algn="l" rtl="0"/>
            <a:r>
              <a:rPr lang="en-US" altLang="ar-EG" dirty="0"/>
              <a:t>Remember: Uniform cost search</a:t>
            </a:r>
          </a:p>
          <a:p>
            <a:pPr lvl="1" algn="l" rtl="0"/>
            <a:r>
              <a:rPr lang="en-US" altLang="ar-EG" dirty="0"/>
              <a:t>F(n) = g(n)</a:t>
            </a:r>
          </a:p>
          <a:p>
            <a:pPr algn="l" rtl="0"/>
            <a:r>
              <a:rPr lang="en-US" altLang="ar-EG" dirty="0"/>
              <a:t>Best-first search:</a:t>
            </a:r>
          </a:p>
          <a:p>
            <a:pPr lvl="1" algn="l" rtl="0"/>
            <a:r>
              <a:rPr lang="en-US" altLang="ar-EG" dirty="0"/>
              <a:t>F(n) = h(n)</a:t>
            </a:r>
          </a:p>
          <a:p>
            <a:pPr algn="l" rtl="0"/>
            <a:r>
              <a:rPr lang="en-US" altLang="ar-EG" dirty="0"/>
              <a:t>Later, a-star search:</a:t>
            </a:r>
          </a:p>
          <a:p>
            <a:pPr lvl="1" algn="l" rtl="0"/>
            <a:r>
              <a:rPr lang="en-US" altLang="ar-EG" dirty="0"/>
              <a:t>F(n) = g(n) + h(n)</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66</a:t>
            </a:fld>
            <a:endParaRPr lang="en-US">
              <a:solidFill>
                <a:srgbClr val="04617B">
                  <a:shade val="90000"/>
                </a:srgbClr>
              </a:solidFill>
            </a:endParaRPr>
          </a:p>
        </p:txBody>
      </p:sp>
    </p:spTree>
    <p:extLst>
      <p:ext uri="{BB962C8B-B14F-4D97-AF65-F5344CB8AC3E}">
        <p14:creationId xmlns:p14="http://schemas.microsoft.com/office/powerpoint/2010/main" val="12655878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4609" y="1408957"/>
            <a:ext cx="8834438" cy="4246675"/>
          </a:xfrm>
          <a:prstGeom prst="rect">
            <a:avLst/>
          </a:prstGeom>
        </p:spPr>
        <p:txBody>
          <a:bodyPr vert="horz" wrap="square" lIns="0" tIns="9525" rIns="0" bIns="0" rtlCol="0">
            <a:spAutoFit/>
          </a:bodyPr>
          <a:lstStyle/>
          <a:p>
            <a:pPr marL="338613" marR="3810" indent="-329565">
              <a:lnSpc>
                <a:spcPct val="150000"/>
              </a:lnSpc>
              <a:spcBef>
                <a:spcPts val="75"/>
              </a:spcBef>
              <a:buFont typeface="Wingdings"/>
              <a:buChar char=""/>
              <a:tabLst>
                <a:tab pos="339090" algn="l"/>
              </a:tabLst>
            </a:pPr>
            <a:r>
              <a:rPr sz="2400" dirty="0">
                <a:solidFill>
                  <a:prstClr val="black"/>
                </a:solidFill>
              </a:rPr>
              <a:t>Solve the following graph problem (avoid loop problem) to reach  any goals </a:t>
            </a:r>
            <a:r>
              <a:rPr lang="en-US" sz="2400" dirty="0" smtClean="0">
                <a:solidFill>
                  <a:prstClr val="black"/>
                </a:solidFill>
              </a:rPr>
              <a:t>G</a:t>
            </a:r>
            <a:r>
              <a:rPr sz="2400" dirty="0" smtClean="0">
                <a:solidFill>
                  <a:prstClr val="black"/>
                </a:solidFill>
              </a:rPr>
              <a:t>1,</a:t>
            </a:r>
            <a:r>
              <a:rPr lang="en-US" sz="2400" dirty="0" smtClean="0">
                <a:solidFill>
                  <a:prstClr val="black"/>
                </a:solidFill>
              </a:rPr>
              <a:t>G</a:t>
            </a:r>
            <a:r>
              <a:rPr lang="en-US" sz="2400" dirty="0">
                <a:solidFill>
                  <a:prstClr val="black"/>
                </a:solidFill>
              </a:rPr>
              <a:t>2</a:t>
            </a:r>
            <a:r>
              <a:rPr sz="2400" dirty="0" smtClean="0">
                <a:solidFill>
                  <a:prstClr val="black"/>
                </a:solidFill>
              </a:rPr>
              <a:t> using</a:t>
            </a:r>
            <a:r>
              <a:rPr sz="2400" dirty="0">
                <a:solidFill>
                  <a:prstClr val="black"/>
                </a:solidFill>
              </a:rPr>
              <a:t>:</a:t>
            </a:r>
          </a:p>
          <a:p>
            <a:pPr marL="395764" indent="-386715">
              <a:spcBef>
                <a:spcPts val="1954"/>
              </a:spcBef>
              <a:buFontTx/>
              <a:buAutoNum type="arabicParenR"/>
              <a:tabLst>
                <a:tab pos="396240" algn="l"/>
              </a:tabLst>
            </a:pPr>
            <a:r>
              <a:rPr sz="2400" dirty="0">
                <a:solidFill>
                  <a:prstClr val="black"/>
                </a:solidFill>
              </a:rPr>
              <a:t>Depth First Search</a:t>
            </a:r>
            <a:r>
              <a:rPr lang="en-US" sz="2400" dirty="0">
                <a:solidFill>
                  <a:prstClr val="black"/>
                </a:solidFill>
              </a:rPr>
              <a:t> </a:t>
            </a:r>
            <a:endParaRPr sz="2400" dirty="0">
              <a:solidFill>
                <a:prstClr val="black"/>
              </a:solidFill>
            </a:endParaRPr>
          </a:p>
          <a:p>
            <a:pPr marL="395764" indent="-386715">
              <a:spcBef>
                <a:spcPts val="1954"/>
              </a:spcBef>
              <a:buFontTx/>
              <a:buAutoNum type="arabicParenR"/>
              <a:tabLst>
                <a:tab pos="396240" algn="l"/>
              </a:tabLst>
            </a:pPr>
            <a:r>
              <a:rPr sz="2400" dirty="0">
                <a:solidFill>
                  <a:prstClr val="black"/>
                </a:solidFill>
              </a:rPr>
              <a:t>Breadth First Search</a:t>
            </a:r>
          </a:p>
          <a:p>
            <a:pPr marL="395764" indent="-386715">
              <a:spcBef>
                <a:spcPts val="1954"/>
              </a:spcBef>
              <a:buFontTx/>
              <a:buAutoNum type="arabicParenR"/>
              <a:tabLst>
                <a:tab pos="396240" algn="l"/>
              </a:tabLst>
            </a:pPr>
            <a:r>
              <a:rPr sz="2400" dirty="0">
                <a:solidFill>
                  <a:prstClr val="black"/>
                </a:solidFill>
              </a:rPr>
              <a:t>Uniform Cost </a:t>
            </a:r>
            <a:r>
              <a:rPr sz="2400" dirty="0" smtClean="0">
                <a:solidFill>
                  <a:prstClr val="black"/>
                </a:solidFill>
              </a:rPr>
              <a:t>Search</a:t>
            </a:r>
            <a:endParaRPr lang="en-US" sz="2400" dirty="0" smtClean="0">
              <a:solidFill>
                <a:prstClr val="black"/>
              </a:solidFill>
            </a:endParaRPr>
          </a:p>
          <a:p>
            <a:pPr marL="395764" indent="-386715">
              <a:spcBef>
                <a:spcPts val="1954"/>
              </a:spcBef>
              <a:buFontTx/>
              <a:buAutoNum type="arabicParenR"/>
              <a:tabLst>
                <a:tab pos="396240" algn="l"/>
              </a:tabLst>
            </a:pPr>
            <a:r>
              <a:rPr lang="en-US" sz="2400" dirty="0" smtClean="0">
                <a:solidFill>
                  <a:prstClr val="black"/>
                </a:solidFill>
              </a:rPr>
              <a:t>Greedy Best First Search</a:t>
            </a:r>
            <a:endParaRPr sz="2400" dirty="0">
              <a:solidFill>
                <a:prstClr val="black"/>
              </a:solidFill>
            </a:endParaRPr>
          </a:p>
          <a:p>
            <a:pPr marL="395764" indent="-386715">
              <a:spcBef>
                <a:spcPts val="1954"/>
              </a:spcBef>
              <a:buFontTx/>
              <a:buAutoNum type="arabicParenR"/>
              <a:tabLst>
                <a:tab pos="396240" algn="l"/>
              </a:tabLst>
            </a:pPr>
            <a:r>
              <a:rPr sz="2400" dirty="0">
                <a:solidFill>
                  <a:prstClr val="black"/>
                </a:solidFill>
              </a:rPr>
              <a:t>A* </a:t>
            </a:r>
            <a:r>
              <a:rPr sz="2400" dirty="0" smtClean="0">
                <a:solidFill>
                  <a:prstClr val="black"/>
                </a:solidFill>
              </a:rPr>
              <a:t>Search</a:t>
            </a:r>
            <a:endParaRPr sz="2400" dirty="0">
              <a:solidFill>
                <a:prstClr val="black"/>
              </a:solidFill>
            </a:endParaRPr>
          </a:p>
        </p:txBody>
      </p:sp>
      <p:sp>
        <p:nvSpPr>
          <p:cNvPr id="7"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Problem</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67</a:t>
            </a:fld>
            <a:endParaRPr lang="en-US">
              <a:solidFill>
                <a:srgbClr val="04617B">
                  <a:shade val="90000"/>
                </a:srgbClr>
              </a:solidFill>
            </a:endParaRPr>
          </a:p>
        </p:txBody>
      </p:sp>
    </p:spTree>
    <p:extLst>
      <p:ext uri="{BB962C8B-B14F-4D97-AF65-F5344CB8AC3E}">
        <p14:creationId xmlns:p14="http://schemas.microsoft.com/office/powerpoint/2010/main" val="4297732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sp>
        <p:nvSpPr>
          <p:cNvPr id="84" name="object 84"/>
          <p:cNvSpPr txBox="1"/>
          <p:nvPr/>
        </p:nvSpPr>
        <p:spPr>
          <a:xfrm>
            <a:off x="4630388" y="1470850"/>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85" name="object 85"/>
          <p:cNvSpPr txBox="1"/>
          <p:nvPr/>
        </p:nvSpPr>
        <p:spPr>
          <a:xfrm>
            <a:off x="7651527" y="2042827"/>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5</a:t>
            </a:r>
            <a:endParaRPr sz="1725" dirty="0">
              <a:solidFill>
                <a:prstClr val="black"/>
              </a:solidFill>
              <a:latin typeface="Calibri"/>
              <a:cs typeface="Calibri"/>
            </a:endParaRPr>
          </a:p>
        </p:txBody>
      </p:sp>
      <p:sp>
        <p:nvSpPr>
          <p:cNvPr id="86" name="object 86"/>
          <p:cNvSpPr txBox="1"/>
          <p:nvPr/>
        </p:nvSpPr>
        <p:spPr>
          <a:xfrm>
            <a:off x="5530120" y="3439096"/>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3</a:t>
            </a:r>
            <a:endParaRPr sz="1725" dirty="0">
              <a:solidFill>
                <a:prstClr val="black"/>
              </a:solidFill>
              <a:latin typeface="Calibri"/>
              <a:cs typeface="Calibri"/>
            </a:endParaRPr>
          </a:p>
        </p:txBody>
      </p:sp>
      <p:sp>
        <p:nvSpPr>
          <p:cNvPr id="87" name="object 87"/>
          <p:cNvSpPr txBox="1"/>
          <p:nvPr/>
        </p:nvSpPr>
        <p:spPr>
          <a:xfrm>
            <a:off x="3352990" y="36160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2</a:t>
            </a:r>
            <a:endParaRPr sz="1725" dirty="0">
              <a:solidFill>
                <a:prstClr val="black"/>
              </a:solidFill>
              <a:latin typeface="Calibri"/>
              <a:cs typeface="Calibri"/>
            </a:endParaRPr>
          </a:p>
        </p:txBody>
      </p:sp>
      <p:sp>
        <p:nvSpPr>
          <p:cNvPr id="88" name="object 88"/>
          <p:cNvSpPr txBox="1"/>
          <p:nvPr/>
        </p:nvSpPr>
        <p:spPr>
          <a:xfrm>
            <a:off x="276682" y="2477644"/>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90" name="object 90"/>
          <p:cNvSpPr txBox="1"/>
          <p:nvPr/>
        </p:nvSpPr>
        <p:spPr>
          <a:xfrm>
            <a:off x="4013834" y="5139690"/>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1" name="object 91"/>
          <p:cNvSpPr txBox="1"/>
          <p:nvPr/>
        </p:nvSpPr>
        <p:spPr>
          <a:xfrm>
            <a:off x="6295929" y="4982871"/>
            <a:ext cx="130493" cy="275075"/>
          </a:xfrm>
          <a:prstGeom prst="rect">
            <a:avLst/>
          </a:prstGeom>
        </p:spPr>
        <p:txBody>
          <a:bodyPr vert="horz" wrap="square" lIns="0" tIns="9525" rIns="0" bIns="0" rtlCol="0">
            <a:spAutoFit/>
          </a:bodyPr>
          <a:lstStyle/>
          <a:p>
            <a:pPr marL="9525">
              <a:spcBef>
                <a:spcPts val="75"/>
              </a:spcBef>
            </a:pPr>
            <a:r>
              <a:rPr lang="en-US" sz="1725" b="1" dirty="0">
                <a:solidFill>
                  <a:srgbClr val="FF0000"/>
                </a:solidFill>
                <a:latin typeface="Calibri"/>
                <a:cs typeface="Calibri"/>
              </a:rPr>
              <a:t>7</a:t>
            </a:r>
            <a:endParaRPr sz="1725" dirty="0">
              <a:solidFill>
                <a:prstClr val="black"/>
              </a:solidFill>
              <a:latin typeface="Calibri"/>
              <a:cs typeface="Calibri"/>
            </a:endParaRPr>
          </a:p>
        </p:txBody>
      </p:sp>
      <p:sp>
        <p:nvSpPr>
          <p:cNvPr id="92" name="object 92"/>
          <p:cNvSpPr txBox="1"/>
          <p:nvPr/>
        </p:nvSpPr>
        <p:spPr>
          <a:xfrm>
            <a:off x="8205216" y="5130774"/>
            <a:ext cx="130493" cy="275075"/>
          </a:xfrm>
          <a:prstGeom prst="rect">
            <a:avLst/>
          </a:prstGeom>
        </p:spPr>
        <p:txBody>
          <a:bodyPr vert="horz" wrap="square" lIns="0" tIns="9525" rIns="0" bIns="0" rtlCol="0">
            <a:spAutoFit/>
          </a:bodyPr>
          <a:lstStyle/>
          <a:p>
            <a:pPr marL="9525">
              <a:spcBef>
                <a:spcPts val="75"/>
              </a:spcBef>
            </a:pPr>
            <a:r>
              <a:rPr sz="1725" b="1" dirty="0">
                <a:solidFill>
                  <a:srgbClr val="FF0000"/>
                </a:solidFill>
                <a:latin typeface="Calibri"/>
                <a:cs typeface="Calibri"/>
              </a:rPr>
              <a:t>0</a:t>
            </a:r>
            <a:endParaRPr sz="1725">
              <a:solidFill>
                <a:prstClr val="black"/>
              </a:solidFill>
              <a:latin typeface="Calibri"/>
              <a:cs typeface="Calibri"/>
            </a:endParaRPr>
          </a:p>
        </p:txBody>
      </p:sp>
      <p:sp>
        <p:nvSpPr>
          <p:cNvPr id="93" name="object 93"/>
          <p:cNvSpPr txBox="1"/>
          <p:nvPr/>
        </p:nvSpPr>
        <p:spPr>
          <a:xfrm>
            <a:off x="8792908" y="3538823"/>
            <a:ext cx="130493" cy="275556"/>
          </a:xfrm>
          <a:prstGeom prst="rect">
            <a:avLst/>
          </a:prstGeom>
        </p:spPr>
        <p:txBody>
          <a:bodyPr vert="horz" wrap="square" lIns="0" tIns="10001" rIns="0" bIns="0" rtlCol="0">
            <a:spAutoFit/>
          </a:bodyPr>
          <a:lstStyle/>
          <a:p>
            <a:pPr marL="9525">
              <a:spcBef>
                <a:spcPts val="79"/>
              </a:spcBef>
            </a:pPr>
            <a:r>
              <a:rPr lang="en-US" sz="1725" b="1" dirty="0">
                <a:solidFill>
                  <a:srgbClr val="FF0000"/>
                </a:solidFill>
                <a:latin typeface="Calibri"/>
                <a:cs typeface="Calibri"/>
              </a:rPr>
              <a:t>6</a:t>
            </a:r>
            <a:endParaRPr sz="1725" dirty="0">
              <a:solidFill>
                <a:prstClr val="black"/>
              </a:solidFill>
              <a:latin typeface="Calibri"/>
              <a:cs typeface="Calibri"/>
            </a:endParaRPr>
          </a:p>
        </p:txBody>
      </p:sp>
      <p:sp>
        <p:nvSpPr>
          <p:cNvPr id="95" name="object 20"/>
          <p:cNvSpPr txBox="1"/>
          <p:nvPr/>
        </p:nvSpPr>
        <p:spPr>
          <a:xfrm>
            <a:off x="533400" y="838200"/>
            <a:ext cx="1905000" cy="502541"/>
          </a:xfrm>
          <a:prstGeom prst="rect">
            <a:avLst/>
          </a:prstGeom>
        </p:spPr>
        <p:txBody>
          <a:bodyPr vert="horz" wrap="square" lIns="0" tIns="10001" rIns="0" bIns="0" rtlCol="0">
            <a:spAutoFit/>
          </a:bodyPr>
          <a:lstStyle/>
          <a:p>
            <a:pPr marL="9525">
              <a:spcBef>
                <a:spcPts val="79"/>
              </a:spcBef>
            </a:pPr>
            <a:r>
              <a:rPr lang="en-US" sz="3200" b="1" dirty="0" smtClean="0">
                <a:solidFill>
                  <a:srgbClr val="FF0000"/>
                </a:solidFill>
                <a:latin typeface="Calibri"/>
                <a:cs typeface="Calibri"/>
              </a:rPr>
              <a:t>Problem</a:t>
            </a:r>
            <a:endParaRPr sz="32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68</a:t>
            </a:fld>
            <a:endParaRPr lang="en-US">
              <a:solidFill>
                <a:srgbClr val="04617B">
                  <a:shade val="90000"/>
                </a:srgbClr>
              </a:solidFill>
            </a:endParaRPr>
          </a:p>
        </p:txBody>
      </p:sp>
    </p:spTree>
    <p:extLst>
      <p:ext uri="{BB962C8B-B14F-4D97-AF65-F5344CB8AC3E}">
        <p14:creationId xmlns:p14="http://schemas.microsoft.com/office/powerpoint/2010/main" val="2424247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55485" y="1543621"/>
            <a:ext cx="8277606" cy="3934588"/>
            <a:chOff x="455485" y="1543621"/>
            <a:chExt cx="8277606" cy="3934588"/>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gr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69</a:t>
            </a:fld>
            <a:endParaRPr lang="en-US">
              <a:solidFill>
                <a:srgbClr val="04617B">
                  <a:shade val="90000"/>
                </a:srgbClr>
              </a:solidFill>
            </a:endParaRPr>
          </a:p>
        </p:txBody>
      </p:sp>
    </p:spTree>
    <p:extLst>
      <p:ext uri="{BB962C8B-B14F-4D97-AF65-F5344CB8AC3E}">
        <p14:creationId xmlns:p14="http://schemas.microsoft.com/office/powerpoint/2010/main" val="2474649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7</a:t>
            </a:fld>
            <a:endParaRPr lang="en-US"/>
          </a:p>
        </p:txBody>
      </p:sp>
      <p:sp>
        <p:nvSpPr>
          <p:cNvPr id="5" name="Flowchart: Connector 4"/>
          <p:cNvSpPr/>
          <p:nvPr/>
        </p:nvSpPr>
        <p:spPr>
          <a:xfrm>
            <a:off x="4089893" y="1914781"/>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1280205313"/>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715476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00" name="صورة 99"/>
          <p:cNvPicPr>
            <a:picLocks noChangeAspect="1"/>
          </p:cNvPicPr>
          <p:nvPr/>
        </p:nvPicPr>
        <p:blipFill rotWithShape="1">
          <a:blip r:embed="rId4"/>
          <a:srcRect l="15000" t="18875" r="14166" b="17391"/>
          <a:stretch/>
        </p:blipFill>
        <p:spPr>
          <a:xfrm>
            <a:off x="4038600" y="2930337"/>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70</a:t>
            </a:fld>
            <a:endParaRPr lang="en-US">
              <a:solidFill>
                <a:srgbClr val="04617B">
                  <a:shade val="90000"/>
                </a:srgbClr>
              </a:solidFill>
            </a:endParaRPr>
          </a:p>
        </p:txBody>
      </p:sp>
    </p:spTree>
    <p:extLst>
      <p:ext uri="{BB962C8B-B14F-4D97-AF65-F5344CB8AC3E}">
        <p14:creationId xmlns:p14="http://schemas.microsoft.com/office/powerpoint/2010/main" val="940324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6"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11" name="صورة 110"/>
          <p:cNvPicPr>
            <a:picLocks noChangeAspect="1"/>
          </p:cNvPicPr>
          <p:nvPr/>
        </p:nvPicPr>
        <p:blipFill rotWithShape="1">
          <a:blip r:embed="rId5"/>
          <a:srcRect l="15000" t="18875" r="14166" b="17391"/>
          <a:stretch/>
        </p:blipFill>
        <p:spPr>
          <a:xfrm>
            <a:off x="4247103" y="2930337"/>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71</a:t>
            </a:fld>
            <a:endParaRPr lang="en-US">
              <a:solidFill>
                <a:srgbClr val="04617B">
                  <a:shade val="90000"/>
                </a:srgbClr>
              </a:solidFill>
            </a:endParaRPr>
          </a:p>
        </p:txBody>
      </p:sp>
    </p:spTree>
    <p:extLst>
      <p:ext uri="{BB962C8B-B14F-4D97-AF65-F5344CB8AC3E}">
        <p14:creationId xmlns:p14="http://schemas.microsoft.com/office/powerpoint/2010/main" val="116792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7"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21" name="صورة 120"/>
          <p:cNvPicPr>
            <a:picLocks noChangeAspect="1"/>
          </p:cNvPicPr>
          <p:nvPr/>
        </p:nvPicPr>
        <p:blipFill rotWithShape="1">
          <a:blip r:embed="rId7"/>
          <a:srcRect l="15000" t="18875" r="14166" b="17391"/>
          <a:stretch/>
        </p:blipFill>
        <p:spPr>
          <a:xfrm>
            <a:off x="4323303" y="712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72</a:t>
            </a:fld>
            <a:endParaRPr lang="en-US">
              <a:solidFill>
                <a:srgbClr val="04617B">
                  <a:shade val="90000"/>
                </a:srgbClr>
              </a:solidFill>
            </a:endParaRPr>
          </a:p>
        </p:txBody>
      </p:sp>
    </p:spTree>
    <p:extLst>
      <p:ext uri="{BB962C8B-B14F-4D97-AF65-F5344CB8AC3E}">
        <p14:creationId xmlns:p14="http://schemas.microsoft.com/office/powerpoint/2010/main" val="13427256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p:nvPr/>
        </p:nvSpPr>
        <p:spPr>
          <a:xfrm>
            <a:off x="5088064"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5" name="object 45"/>
          <p:cNvSpPr/>
          <p:nvPr/>
        </p:nvSpPr>
        <p:spPr>
          <a:xfrm>
            <a:off x="5088064"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6" name="object 46"/>
          <p:cNvSpPr txBox="1"/>
          <p:nvPr/>
        </p:nvSpPr>
        <p:spPr>
          <a:xfrm>
            <a:off x="5303330"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49" name="object 49"/>
          <p:cNvSpPr txBox="1"/>
          <p:nvPr/>
        </p:nvSpPr>
        <p:spPr>
          <a:xfrm>
            <a:off x="5173789"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50" name="object 50"/>
          <p:cNvSpPr/>
          <p:nvPr/>
        </p:nvSpPr>
        <p:spPr>
          <a:xfrm>
            <a:off x="4368546" y="4744641"/>
            <a:ext cx="83439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1" name="object 51"/>
          <p:cNvSpPr/>
          <p:nvPr/>
        </p:nvSpPr>
        <p:spPr>
          <a:xfrm>
            <a:off x="4401121" y="4802885"/>
            <a:ext cx="687229" cy="85725"/>
          </a:xfrm>
          <a:custGeom>
            <a:avLst/>
            <a:gdLst/>
            <a:ahLst/>
            <a:cxnLst/>
            <a:rect l="l" t="t" r="r" b="b"/>
            <a:pathLst>
              <a:path w="916304" h="114300">
                <a:moveTo>
                  <a:pt x="801878" y="0"/>
                </a:moveTo>
                <a:lnTo>
                  <a:pt x="801878" y="114299"/>
                </a:lnTo>
                <a:lnTo>
                  <a:pt x="878078" y="76199"/>
                </a:lnTo>
                <a:lnTo>
                  <a:pt x="820928" y="76199"/>
                </a:lnTo>
                <a:lnTo>
                  <a:pt x="820928" y="38099"/>
                </a:lnTo>
                <a:lnTo>
                  <a:pt x="878078" y="38099"/>
                </a:lnTo>
                <a:lnTo>
                  <a:pt x="801878" y="0"/>
                </a:lnTo>
                <a:close/>
              </a:path>
              <a:path w="916304" h="114300">
                <a:moveTo>
                  <a:pt x="801878" y="38099"/>
                </a:moveTo>
                <a:lnTo>
                  <a:pt x="0" y="38099"/>
                </a:lnTo>
                <a:lnTo>
                  <a:pt x="0" y="76199"/>
                </a:lnTo>
                <a:lnTo>
                  <a:pt x="801878" y="76199"/>
                </a:lnTo>
                <a:lnTo>
                  <a:pt x="801878" y="38099"/>
                </a:lnTo>
                <a:close/>
              </a:path>
              <a:path w="916304" h="114300">
                <a:moveTo>
                  <a:pt x="878078" y="38099"/>
                </a:moveTo>
                <a:lnTo>
                  <a:pt x="820928" y="38099"/>
                </a:lnTo>
                <a:lnTo>
                  <a:pt x="820928" y="76199"/>
                </a:lnTo>
                <a:lnTo>
                  <a:pt x="878078" y="76199"/>
                </a:lnTo>
                <a:lnTo>
                  <a:pt x="916178" y="57149"/>
                </a:lnTo>
                <a:lnTo>
                  <a:pt x="878078" y="38099"/>
                </a:lnTo>
                <a:close/>
              </a:path>
            </a:pathLst>
          </a:custGeom>
          <a:solidFill>
            <a:srgbClr val="000000"/>
          </a:solidFill>
        </p:spPr>
        <p:txBody>
          <a:bodyPr wrap="square" lIns="0" tIns="0" rIns="0" bIns="0" rtlCol="0"/>
          <a:lstStyle/>
          <a:p>
            <a:endParaRPr sz="1350">
              <a:solidFill>
                <a:prstClr val="black"/>
              </a:solidFill>
            </a:endParaRPr>
          </a:p>
        </p:txBody>
      </p:sp>
      <p:sp>
        <p:nvSpPr>
          <p:cNvPr id="56"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30" name="صورة 129"/>
          <p:cNvPicPr>
            <a:picLocks noChangeAspect="1"/>
          </p:cNvPicPr>
          <p:nvPr/>
        </p:nvPicPr>
        <p:blipFill rotWithShape="1">
          <a:blip r:embed="rId7"/>
          <a:srcRect l="15000" t="18875" r="14166" b="17391"/>
          <a:stretch/>
        </p:blipFill>
        <p:spPr>
          <a:xfrm>
            <a:off x="4323303" y="712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73</a:t>
            </a:fld>
            <a:endParaRPr lang="en-US">
              <a:solidFill>
                <a:srgbClr val="04617B">
                  <a:shade val="90000"/>
                </a:srgbClr>
              </a:solidFill>
            </a:endParaRPr>
          </a:p>
        </p:txBody>
      </p:sp>
    </p:spTree>
    <p:extLst>
      <p:ext uri="{BB962C8B-B14F-4D97-AF65-F5344CB8AC3E}">
        <p14:creationId xmlns:p14="http://schemas.microsoft.com/office/powerpoint/2010/main" val="11524393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2529" y="2572321"/>
            <a:ext cx="4343400" cy="3086100"/>
          </a:xfrm>
          <a:custGeom>
            <a:avLst/>
            <a:gdLst/>
            <a:ahLst/>
            <a:cxnLst/>
            <a:rect l="l" t="t" r="r" b="b"/>
            <a:pathLst>
              <a:path w="5791200" h="4114800">
                <a:moveTo>
                  <a:pt x="0" y="2057400"/>
                </a:moveTo>
                <a:lnTo>
                  <a:pt x="536" y="2017386"/>
                </a:lnTo>
                <a:lnTo>
                  <a:pt x="2140" y="1977559"/>
                </a:lnTo>
                <a:lnTo>
                  <a:pt x="4801" y="1937924"/>
                </a:lnTo>
                <a:lnTo>
                  <a:pt x="8509" y="1898488"/>
                </a:lnTo>
                <a:lnTo>
                  <a:pt x="13255" y="1859258"/>
                </a:lnTo>
                <a:lnTo>
                  <a:pt x="19029" y="1820242"/>
                </a:lnTo>
                <a:lnTo>
                  <a:pt x="25821" y="1781446"/>
                </a:lnTo>
                <a:lnTo>
                  <a:pt x="33623" y="1742876"/>
                </a:lnTo>
                <a:lnTo>
                  <a:pt x="42423" y="1704541"/>
                </a:lnTo>
                <a:lnTo>
                  <a:pt x="52212" y="1666446"/>
                </a:lnTo>
                <a:lnTo>
                  <a:pt x="62981" y="1628599"/>
                </a:lnTo>
                <a:lnTo>
                  <a:pt x="74719" y="1591006"/>
                </a:lnTo>
                <a:lnTo>
                  <a:pt x="87418" y="1553675"/>
                </a:lnTo>
                <a:lnTo>
                  <a:pt x="101067" y="1516612"/>
                </a:lnTo>
                <a:lnTo>
                  <a:pt x="115657" y="1479825"/>
                </a:lnTo>
                <a:lnTo>
                  <a:pt x="131178" y="1443319"/>
                </a:lnTo>
                <a:lnTo>
                  <a:pt x="147620" y="1407103"/>
                </a:lnTo>
                <a:lnTo>
                  <a:pt x="164974" y="1371182"/>
                </a:lnTo>
                <a:lnTo>
                  <a:pt x="183230" y="1335564"/>
                </a:lnTo>
                <a:lnTo>
                  <a:pt x="202377" y="1300256"/>
                </a:lnTo>
                <a:lnTo>
                  <a:pt x="222407" y="1265265"/>
                </a:lnTo>
                <a:lnTo>
                  <a:pt x="243310" y="1230597"/>
                </a:lnTo>
                <a:lnTo>
                  <a:pt x="265076" y="1196259"/>
                </a:lnTo>
                <a:lnTo>
                  <a:pt x="287696" y="1162259"/>
                </a:lnTo>
                <a:lnTo>
                  <a:pt x="311159" y="1128603"/>
                </a:lnTo>
                <a:lnTo>
                  <a:pt x="335455" y="1095298"/>
                </a:lnTo>
                <a:lnTo>
                  <a:pt x="360576" y="1062351"/>
                </a:lnTo>
                <a:lnTo>
                  <a:pt x="386512" y="1029769"/>
                </a:lnTo>
                <a:lnTo>
                  <a:pt x="413252" y="997559"/>
                </a:lnTo>
                <a:lnTo>
                  <a:pt x="440788" y="965728"/>
                </a:lnTo>
                <a:lnTo>
                  <a:pt x="469108" y="934282"/>
                </a:lnTo>
                <a:lnTo>
                  <a:pt x="498205" y="903228"/>
                </a:lnTo>
                <a:lnTo>
                  <a:pt x="528067" y="872574"/>
                </a:lnTo>
                <a:lnTo>
                  <a:pt x="558686" y="842326"/>
                </a:lnTo>
                <a:lnTo>
                  <a:pt x="590051" y="812492"/>
                </a:lnTo>
                <a:lnTo>
                  <a:pt x="622153" y="783077"/>
                </a:lnTo>
                <a:lnTo>
                  <a:pt x="654982" y="754090"/>
                </a:lnTo>
                <a:lnTo>
                  <a:pt x="688528" y="725536"/>
                </a:lnTo>
                <a:lnTo>
                  <a:pt x="722783" y="697423"/>
                </a:lnTo>
                <a:lnTo>
                  <a:pt x="757735" y="669758"/>
                </a:lnTo>
                <a:lnTo>
                  <a:pt x="793375" y="642547"/>
                </a:lnTo>
                <a:lnTo>
                  <a:pt x="829695" y="615798"/>
                </a:lnTo>
                <a:lnTo>
                  <a:pt x="866682" y="589517"/>
                </a:lnTo>
                <a:lnTo>
                  <a:pt x="904330" y="563712"/>
                </a:lnTo>
                <a:lnTo>
                  <a:pt x="942626" y="538388"/>
                </a:lnTo>
                <a:lnTo>
                  <a:pt x="981563" y="513554"/>
                </a:lnTo>
                <a:lnTo>
                  <a:pt x="1021129" y="489215"/>
                </a:lnTo>
                <a:lnTo>
                  <a:pt x="1061316" y="465380"/>
                </a:lnTo>
                <a:lnTo>
                  <a:pt x="1102113" y="442054"/>
                </a:lnTo>
                <a:lnTo>
                  <a:pt x="1143511" y="419245"/>
                </a:lnTo>
                <a:lnTo>
                  <a:pt x="1185501" y="396959"/>
                </a:lnTo>
                <a:lnTo>
                  <a:pt x="1228072" y="375204"/>
                </a:lnTo>
                <a:lnTo>
                  <a:pt x="1271215" y="353986"/>
                </a:lnTo>
                <a:lnTo>
                  <a:pt x="1314919" y="333312"/>
                </a:lnTo>
                <a:lnTo>
                  <a:pt x="1359177" y="313189"/>
                </a:lnTo>
                <a:lnTo>
                  <a:pt x="1403977" y="293625"/>
                </a:lnTo>
                <a:lnTo>
                  <a:pt x="1449310" y="274625"/>
                </a:lnTo>
                <a:lnTo>
                  <a:pt x="1495166" y="256197"/>
                </a:lnTo>
                <a:lnTo>
                  <a:pt x="1541535" y="238348"/>
                </a:lnTo>
                <a:lnTo>
                  <a:pt x="1588409" y="221085"/>
                </a:lnTo>
                <a:lnTo>
                  <a:pt x="1635777" y="204414"/>
                </a:lnTo>
                <a:lnTo>
                  <a:pt x="1683629" y="188343"/>
                </a:lnTo>
                <a:lnTo>
                  <a:pt x="1731955" y="172877"/>
                </a:lnTo>
                <a:lnTo>
                  <a:pt x="1780747" y="158025"/>
                </a:lnTo>
                <a:lnTo>
                  <a:pt x="1829994" y="143793"/>
                </a:lnTo>
                <a:lnTo>
                  <a:pt x="1879687" y="130188"/>
                </a:lnTo>
                <a:lnTo>
                  <a:pt x="1929816" y="117217"/>
                </a:lnTo>
                <a:lnTo>
                  <a:pt x="1980370" y="104887"/>
                </a:lnTo>
                <a:lnTo>
                  <a:pt x="2031342" y="93205"/>
                </a:lnTo>
                <a:lnTo>
                  <a:pt x="2082720" y="82177"/>
                </a:lnTo>
                <a:lnTo>
                  <a:pt x="2134495" y="71810"/>
                </a:lnTo>
                <a:lnTo>
                  <a:pt x="2186657" y="62112"/>
                </a:lnTo>
                <a:lnTo>
                  <a:pt x="2239197" y="53090"/>
                </a:lnTo>
                <a:lnTo>
                  <a:pt x="2292105" y="44749"/>
                </a:lnTo>
                <a:lnTo>
                  <a:pt x="2345371" y="37098"/>
                </a:lnTo>
                <a:lnTo>
                  <a:pt x="2398986" y="30142"/>
                </a:lnTo>
                <a:lnTo>
                  <a:pt x="2452939" y="23889"/>
                </a:lnTo>
                <a:lnTo>
                  <a:pt x="2507222" y="18347"/>
                </a:lnTo>
                <a:lnTo>
                  <a:pt x="2561824" y="13520"/>
                </a:lnTo>
                <a:lnTo>
                  <a:pt x="2616736" y="9418"/>
                </a:lnTo>
                <a:lnTo>
                  <a:pt x="2671947" y="6046"/>
                </a:lnTo>
                <a:lnTo>
                  <a:pt x="2727449" y="3411"/>
                </a:lnTo>
                <a:lnTo>
                  <a:pt x="2783232" y="1520"/>
                </a:lnTo>
                <a:lnTo>
                  <a:pt x="2839285" y="381"/>
                </a:lnTo>
                <a:lnTo>
                  <a:pt x="2895600" y="0"/>
                </a:lnTo>
                <a:lnTo>
                  <a:pt x="2951914" y="381"/>
                </a:lnTo>
                <a:lnTo>
                  <a:pt x="3007967" y="1520"/>
                </a:lnTo>
                <a:lnTo>
                  <a:pt x="3063750" y="3411"/>
                </a:lnTo>
                <a:lnTo>
                  <a:pt x="3119252" y="6046"/>
                </a:lnTo>
                <a:lnTo>
                  <a:pt x="3174463" y="9418"/>
                </a:lnTo>
                <a:lnTo>
                  <a:pt x="3229375" y="13520"/>
                </a:lnTo>
                <a:lnTo>
                  <a:pt x="3283977" y="18347"/>
                </a:lnTo>
                <a:lnTo>
                  <a:pt x="3338260" y="23889"/>
                </a:lnTo>
                <a:lnTo>
                  <a:pt x="3392213" y="30142"/>
                </a:lnTo>
                <a:lnTo>
                  <a:pt x="3445828" y="37098"/>
                </a:lnTo>
                <a:lnTo>
                  <a:pt x="3499094" y="44749"/>
                </a:lnTo>
                <a:lnTo>
                  <a:pt x="3552002" y="53090"/>
                </a:lnTo>
                <a:lnTo>
                  <a:pt x="3604542" y="62112"/>
                </a:lnTo>
                <a:lnTo>
                  <a:pt x="3656704" y="71810"/>
                </a:lnTo>
                <a:lnTo>
                  <a:pt x="3708479" y="82177"/>
                </a:lnTo>
                <a:lnTo>
                  <a:pt x="3759857" y="93205"/>
                </a:lnTo>
                <a:lnTo>
                  <a:pt x="3810829" y="104887"/>
                </a:lnTo>
                <a:lnTo>
                  <a:pt x="3861383" y="117217"/>
                </a:lnTo>
                <a:lnTo>
                  <a:pt x="3911512" y="130188"/>
                </a:lnTo>
                <a:lnTo>
                  <a:pt x="3961205" y="143793"/>
                </a:lnTo>
                <a:lnTo>
                  <a:pt x="4010452" y="158025"/>
                </a:lnTo>
                <a:lnTo>
                  <a:pt x="4059244" y="172877"/>
                </a:lnTo>
                <a:lnTo>
                  <a:pt x="4107570" y="188343"/>
                </a:lnTo>
                <a:lnTo>
                  <a:pt x="4155422" y="204414"/>
                </a:lnTo>
                <a:lnTo>
                  <a:pt x="4202790" y="221085"/>
                </a:lnTo>
                <a:lnTo>
                  <a:pt x="4249664" y="238348"/>
                </a:lnTo>
                <a:lnTo>
                  <a:pt x="4296033" y="256197"/>
                </a:lnTo>
                <a:lnTo>
                  <a:pt x="4341889" y="274625"/>
                </a:lnTo>
                <a:lnTo>
                  <a:pt x="4387222" y="293625"/>
                </a:lnTo>
                <a:lnTo>
                  <a:pt x="4432022" y="313189"/>
                </a:lnTo>
                <a:lnTo>
                  <a:pt x="4476280" y="333312"/>
                </a:lnTo>
                <a:lnTo>
                  <a:pt x="4519984" y="353986"/>
                </a:lnTo>
                <a:lnTo>
                  <a:pt x="4563127" y="375204"/>
                </a:lnTo>
                <a:lnTo>
                  <a:pt x="4605698" y="396959"/>
                </a:lnTo>
                <a:lnTo>
                  <a:pt x="4647688" y="419245"/>
                </a:lnTo>
                <a:lnTo>
                  <a:pt x="4689086" y="442054"/>
                </a:lnTo>
                <a:lnTo>
                  <a:pt x="4729883" y="465380"/>
                </a:lnTo>
                <a:lnTo>
                  <a:pt x="4770070" y="489215"/>
                </a:lnTo>
                <a:lnTo>
                  <a:pt x="4809636" y="513554"/>
                </a:lnTo>
                <a:lnTo>
                  <a:pt x="4848573" y="538388"/>
                </a:lnTo>
                <a:lnTo>
                  <a:pt x="4886869" y="563712"/>
                </a:lnTo>
                <a:lnTo>
                  <a:pt x="4924517" y="589517"/>
                </a:lnTo>
                <a:lnTo>
                  <a:pt x="4961504" y="615798"/>
                </a:lnTo>
                <a:lnTo>
                  <a:pt x="4997824" y="642547"/>
                </a:lnTo>
                <a:lnTo>
                  <a:pt x="5033464" y="669758"/>
                </a:lnTo>
                <a:lnTo>
                  <a:pt x="5068416" y="697423"/>
                </a:lnTo>
                <a:lnTo>
                  <a:pt x="5102671" y="725536"/>
                </a:lnTo>
                <a:lnTo>
                  <a:pt x="5136217" y="754090"/>
                </a:lnTo>
                <a:lnTo>
                  <a:pt x="5169046" y="783077"/>
                </a:lnTo>
                <a:lnTo>
                  <a:pt x="5201148" y="812492"/>
                </a:lnTo>
                <a:lnTo>
                  <a:pt x="5232513" y="842326"/>
                </a:lnTo>
                <a:lnTo>
                  <a:pt x="5263132" y="872574"/>
                </a:lnTo>
                <a:lnTo>
                  <a:pt x="5292994" y="903228"/>
                </a:lnTo>
                <a:lnTo>
                  <a:pt x="5322091" y="934282"/>
                </a:lnTo>
                <a:lnTo>
                  <a:pt x="5350411" y="965728"/>
                </a:lnTo>
                <a:lnTo>
                  <a:pt x="5377947" y="997559"/>
                </a:lnTo>
                <a:lnTo>
                  <a:pt x="5404687" y="1029769"/>
                </a:lnTo>
                <a:lnTo>
                  <a:pt x="5430623" y="1062351"/>
                </a:lnTo>
                <a:lnTo>
                  <a:pt x="5455744" y="1095298"/>
                </a:lnTo>
                <a:lnTo>
                  <a:pt x="5480040" y="1128603"/>
                </a:lnTo>
                <a:lnTo>
                  <a:pt x="5503503" y="1162259"/>
                </a:lnTo>
                <a:lnTo>
                  <a:pt x="5526123" y="1196259"/>
                </a:lnTo>
                <a:lnTo>
                  <a:pt x="5547889" y="1230597"/>
                </a:lnTo>
                <a:lnTo>
                  <a:pt x="5568792" y="1265265"/>
                </a:lnTo>
                <a:lnTo>
                  <a:pt x="5588822" y="1300256"/>
                </a:lnTo>
                <a:lnTo>
                  <a:pt x="5607969" y="1335564"/>
                </a:lnTo>
                <a:lnTo>
                  <a:pt x="5626225" y="1371182"/>
                </a:lnTo>
                <a:lnTo>
                  <a:pt x="5643579" y="1407103"/>
                </a:lnTo>
                <a:lnTo>
                  <a:pt x="5660021" y="1443319"/>
                </a:lnTo>
                <a:lnTo>
                  <a:pt x="5675542" y="1479825"/>
                </a:lnTo>
                <a:lnTo>
                  <a:pt x="5690132" y="1516612"/>
                </a:lnTo>
                <a:lnTo>
                  <a:pt x="5703781" y="1553675"/>
                </a:lnTo>
                <a:lnTo>
                  <a:pt x="5716480" y="1591006"/>
                </a:lnTo>
                <a:lnTo>
                  <a:pt x="5728218" y="1628599"/>
                </a:lnTo>
                <a:lnTo>
                  <a:pt x="5738987" y="1666446"/>
                </a:lnTo>
                <a:lnTo>
                  <a:pt x="5748776" y="1704541"/>
                </a:lnTo>
                <a:lnTo>
                  <a:pt x="5757576" y="1742876"/>
                </a:lnTo>
                <a:lnTo>
                  <a:pt x="5765378" y="1781446"/>
                </a:lnTo>
                <a:lnTo>
                  <a:pt x="5772170" y="1820242"/>
                </a:lnTo>
                <a:lnTo>
                  <a:pt x="5777944" y="1859258"/>
                </a:lnTo>
                <a:lnTo>
                  <a:pt x="5782690" y="1898488"/>
                </a:lnTo>
                <a:lnTo>
                  <a:pt x="5786398" y="1937924"/>
                </a:lnTo>
                <a:lnTo>
                  <a:pt x="5789059" y="1977559"/>
                </a:lnTo>
                <a:lnTo>
                  <a:pt x="5790663" y="2017386"/>
                </a:lnTo>
                <a:lnTo>
                  <a:pt x="5791200" y="2057400"/>
                </a:lnTo>
                <a:lnTo>
                  <a:pt x="5790663" y="2097413"/>
                </a:lnTo>
                <a:lnTo>
                  <a:pt x="5789059" y="2137240"/>
                </a:lnTo>
                <a:lnTo>
                  <a:pt x="5786398" y="2176875"/>
                </a:lnTo>
                <a:lnTo>
                  <a:pt x="5782690" y="2216311"/>
                </a:lnTo>
                <a:lnTo>
                  <a:pt x="5777944" y="2255541"/>
                </a:lnTo>
                <a:lnTo>
                  <a:pt x="5772170" y="2294557"/>
                </a:lnTo>
                <a:lnTo>
                  <a:pt x="5765378" y="2333353"/>
                </a:lnTo>
                <a:lnTo>
                  <a:pt x="5757576" y="2371923"/>
                </a:lnTo>
                <a:lnTo>
                  <a:pt x="5748776" y="2410258"/>
                </a:lnTo>
                <a:lnTo>
                  <a:pt x="5738987" y="2448353"/>
                </a:lnTo>
                <a:lnTo>
                  <a:pt x="5728218" y="2486200"/>
                </a:lnTo>
                <a:lnTo>
                  <a:pt x="5716480" y="2523793"/>
                </a:lnTo>
                <a:lnTo>
                  <a:pt x="5703781" y="2561124"/>
                </a:lnTo>
                <a:lnTo>
                  <a:pt x="5690132" y="2598187"/>
                </a:lnTo>
                <a:lnTo>
                  <a:pt x="5675542" y="2634974"/>
                </a:lnTo>
                <a:lnTo>
                  <a:pt x="5660021" y="2671480"/>
                </a:lnTo>
                <a:lnTo>
                  <a:pt x="5643579" y="2707696"/>
                </a:lnTo>
                <a:lnTo>
                  <a:pt x="5626225" y="2743617"/>
                </a:lnTo>
                <a:lnTo>
                  <a:pt x="5607969" y="2779235"/>
                </a:lnTo>
                <a:lnTo>
                  <a:pt x="5588822" y="2814543"/>
                </a:lnTo>
                <a:lnTo>
                  <a:pt x="5568792" y="2849534"/>
                </a:lnTo>
                <a:lnTo>
                  <a:pt x="5547889" y="2884202"/>
                </a:lnTo>
                <a:lnTo>
                  <a:pt x="5526123" y="2918540"/>
                </a:lnTo>
                <a:lnTo>
                  <a:pt x="5503503" y="2952540"/>
                </a:lnTo>
                <a:lnTo>
                  <a:pt x="5480040" y="2986196"/>
                </a:lnTo>
                <a:lnTo>
                  <a:pt x="5455744" y="3019501"/>
                </a:lnTo>
                <a:lnTo>
                  <a:pt x="5430623" y="3052448"/>
                </a:lnTo>
                <a:lnTo>
                  <a:pt x="5404687" y="3085030"/>
                </a:lnTo>
                <a:lnTo>
                  <a:pt x="5377947" y="3117240"/>
                </a:lnTo>
                <a:lnTo>
                  <a:pt x="5350411" y="3149071"/>
                </a:lnTo>
                <a:lnTo>
                  <a:pt x="5322091" y="3180517"/>
                </a:lnTo>
                <a:lnTo>
                  <a:pt x="5292994" y="3211571"/>
                </a:lnTo>
                <a:lnTo>
                  <a:pt x="5263132" y="3242225"/>
                </a:lnTo>
                <a:lnTo>
                  <a:pt x="5232513" y="3272473"/>
                </a:lnTo>
                <a:lnTo>
                  <a:pt x="5201148" y="3302307"/>
                </a:lnTo>
                <a:lnTo>
                  <a:pt x="5169046" y="3331722"/>
                </a:lnTo>
                <a:lnTo>
                  <a:pt x="5136217" y="3360709"/>
                </a:lnTo>
                <a:lnTo>
                  <a:pt x="5102671" y="3389263"/>
                </a:lnTo>
                <a:lnTo>
                  <a:pt x="5068416" y="3417376"/>
                </a:lnTo>
                <a:lnTo>
                  <a:pt x="5033464" y="3445041"/>
                </a:lnTo>
                <a:lnTo>
                  <a:pt x="4997824" y="3472252"/>
                </a:lnTo>
                <a:lnTo>
                  <a:pt x="4961504" y="3499001"/>
                </a:lnTo>
                <a:lnTo>
                  <a:pt x="4924517" y="3525282"/>
                </a:lnTo>
                <a:lnTo>
                  <a:pt x="4886869" y="3551087"/>
                </a:lnTo>
                <a:lnTo>
                  <a:pt x="4848573" y="3576411"/>
                </a:lnTo>
                <a:lnTo>
                  <a:pt x="4809636" y="3601245"/>
                </a:lnTo>
                <a:lnTo>
                  <a:pt x="4770070" y="3625584"/>
                </a:lnTo>
                <a:lnTo>
                  <a:pt x="4729883" y="3649419"/>
                </a:lnTo>
                <a:lnTo>
                  <a:pt x="4689086" y="3672745"/>
                </a:lnTo>
                <a:lnTo>
                  <a:pt x="4647688" y="3695554"/>
                </a:lnTo>
                <a:lnTo>
                  <a:pt x="4605698" y="3717840"/>
                </a:lnTo>
                <a:lnTo>
                  <a:pt x="4563127" y="3739595"/>
                </a:lnTo>
                <a:lnTo>
                  <a:pt x="4519984" y="3760813"/>
                </a:lnTo>
                <a:lnTo>
                  <a:pt x="4476280" y="3781487"/>
                </a:lnTo>
                <a:lnTo>
                  <a:pt x="4432022" y="3801610"/>
                </a:lnTo>
                <a:lnTo>
                  <a:pt x="4387222" y="3821174"/>
                </a:lnTo>
                <a:lnTo>
                  <a:pt x="4341889" y="3840174"/>
                </a:lnTo>
                <a:lnTo>
                  <a:pt x="4296033" y="3858602"/>
                </a:lnTo>
                <a:lnTo>
                  <a:pt x="4249664" y="3876451"/>
                </a:lnTo>
                <a:lnTo>
                  <a:pt x="4202790" y="3893714"/>
                </a:lnTo>
                <a:lnTo>
                  <a:pt x="4155422" y="3910385"/>
                </a:lnTo>
                <a:lnTo>
                  <a:pt x="4107570" y="3926456"/>
                </a:lnTo>
                <a:lnTo>
                  <a:pt x="4059244" y="3941922"/>
                </a:lnTo>
                <a:lnTo>
                  <a:pt x="4010452" y="3956774"/>
                </a:lnTo>
                <a:lnTo>
                  <a:pt x="3961205" y="3971006"/>
                </a:lnTo>
                <a:lnTo>
                  <a:pt x="3911512" y="3984611"/>
                </a:lnTo>
                <a:lnTo>
                  <a:pt x="3861383" y="3997582"/>
                </a:lnTo>
                <a:lnTo>
                  <a:pt x="3810829" y="4009912"/>
                </a:lnTo>
                <a:lnTo>
                  <a:pt x="3759857" y="4021594"/>
                </a:lnTo>
                <a:lnTo>
                  <a:pt x="3708479" y="4032622"/>
                </a:lnTo>
                <a:lnTo>
                  <a:pt x="3656704" y="4042989"/>
                </a:lnTo>
                <a:lnTo>
                  <a:pt x="3604542" y="4052687"/>
                </a:lnTo>
                <a:lnTo>
                  <a:pt x="3552002" y="4061709"/>
                </a:lnTo>
                <a:lnTo>
                  <a:pt x="3499094" y="4070050"/>
                </a:lnTo>
                <a:lnTo>
                  <a:pt x="3445828" y="4077701"/>
                </a:lnTo>
                <a:lnTo>
                  <a:pt x="3392213" y="4084657"/>
                </a:lnTo>
                <a:lnTo>
                  <a:pt x="3338260" y="4090910"/>
                </a:lnTo>
                <a:lnTo>
                  <a:pt x="3283977" y="4096452"/>
                </a:lnTo>
                <a:lnTo>
                  <a:pt x="3229375" y="4101279"/>
                </a:lnTo>
                <a:lnTo>
                  <a:pt x="3174463" y="4105381"/>
                </a:lnTo>
                <a:lnTo>
                  <a:pt x="3119252" y="4108753"/>
                </a:lnTo>
                <a:lnTo>
                  <a:pt x="3063750" y="4111388"/>
                </a:lnTo>
                <a:lnTo>
                  <a:pt x="3007967" y="4113279"/>
                </a:lnTo>
                <a:lnTo>
                  <a:pt x="2951914" y="4114418"/>
                </a:lnTo>
                <a:lnTo>
                  <a:pt x="2895600" y="4114800"/>
                </a:lnTo>
                <a:lnTo>
                  <a:pt x="2839285" y="4114418"/>
                </a:lnTo>
                <a:lnTo>
                  <a:pt x="2783232" y="4113279"/>
                </a:lnTo>
                <a:lnTo>
                  <a:pt x="2727449" y="4111388"/>
                </a:lnTo>
                <a:lnTo>
                  <a:pt x="2671947" y="4108753"/>
                </a:lnTo>
                <a:lnTo>
                  <a:pt x="2616736" y="4105381"/>
                </a:lnTo>
                <a:lnTo>
                  <a:pt x="2561824" y="4101279"/>
                </a:lnTo>
                <a:lnTo>
                  <a:pt x="2507222" y="4096452"/>
                </a:lnTo>
                <a:lnTo>
                  <a:pt x="2452939" y="4090910"/>
                </a:lnTo>
                <a:lnTo>
                  <a:pt x="2398986" y="4084657"/>
                </a:lnTo>
                <a:lnTo>
                  <a:pt x="2345371" y="4077701"/>
                </a:lnTo>
                <a:lnTo>
                  <a:pt x="2292105" y="4070050"/>
                </a:lnTo>
                <a:lnTo>
                  <a:pt x="2239197" y="4061709"/>
                </a:lnTo>
                <a:lnTo>
                  <a:pt x="2186657" y="4052687"/>
                </a:lnTo>
                <a:lnTo>
                  <a:pt x="2134495" y="4042989"/>
                </a:lnTo>
                <a:lnTo>
                  <a:pt x="2082720" y="4032622"/>
                </a:lnTo>
                <a:lnTo>
                  <a:pt x="2031342" y="4021594"/>
                </a:lnTo>
                <a:lnTo>
                  <a:pt x="1980370" y="4009912"/>
                </a:lnTo>
                <a:lnTo>
                  <a:pt x="1929816" y="3997582"/>
                </a:lnTo>
                <a:lnTo>
                  <a:pt x="1879687" y="3984611"/>
                </a:lnTo>
                <a:lnTo>
                  <a:pt x="1829994" y="3971006"/>
                </a:lnTo>
                <a:lnTo>
                  <a:pt x="1780747" y="3956774"/>
                </a:lnTo>
                <a:lnTo>
                  <a:pt x="1731955" y="3941922"/>
                </a:lnTo>
                <a:lnTo>
                  <a:pt x="1683629" y="3926456"/>
                </a:lnTo>
                <a:lnTo>
                  <a:pt x="1635777" y="3910385"/>
                </a:lnTo>
                <a:lnTo>
                  <a:pt x="1588409" y="3893714"/>
                </a:lnTo>
                <a:lnTo>
                  <a:pt x="1541535" y="3876451"/>
                </a:lnTo>
                <a:lnTo>
                  <a:pt x="1495166" y="3858602"/>
                </a:lnTo>
                <a:lnTo>
                  <a:pt x="1449310" y="3840174"/>
                </a:lnTo>
                <a:lnTo>
                  <a:pt x="1403977" y="3821174"/>
                </a:lnTo>
                <a:lnTo>
                  <a:pt x="1359177" y="3801610"/>
                </a:lnTo>
                <a:lnTo>
                  <a:pt x="1314919" y="3781487"/>
                </a:lnTo>
                <a:lnTo>
                  <a:pt x="1271215" y="3760813"/>
                </a:lnTo>
                <a:lnTo>
                  <a:pt x="1228072" y="3739595"/>
                </a:lnTo>
                <a:lnTo>
                  <a:pt x="1185501" y="3717840"/>
                </a:lnTo>
                <a:lnTo>
                  <a:pt x="1143511" y="3695554"/>
                </a:lnTo>
                <a:lnTo>
                  <a:pt x="1102113" y="3672745"/>
                </a:lnTo>
                <a:lnTo>
                  <a:pt x="1061316" y="3649419"/>
                </a:lnTo>
                <a:lnTo>
                  <a:pt x="1021129" y="3625584"/>
                </a:lnTo>
                <a:lnTo>
                  <a:pt x="981563" y="3601245"/>
                </a:lnTo>
                <a:lnTo>
                  <a:pt x="942626" y="3576411"/>
                </a:lnTo>
                <a:lnTo>
                  <a:pt x="904330" y="3551087"/>
                </a:lnTo>
                <a:lnTo>
                  <a:pt x="866682" y="3525282"/>
                </a:lnTo>
                <a:lnTo>
                  <a:pt x="829695" y="3499001"/>
                </a:lnTo>
                <a:lnTo>
                  <a:pt x="793375" y="3472252"/>
                </a:lnTo>
                <a:lnTo>
                  <a:pt x="757735" y="3445041"/>
                </a:lnTo>
                <a:lnTo>
                  <a:pt x="722783" y="3417376"/>
                </a:lnTo>
                <a:lnTo>
                  <a:pt x="688528" y="3389263"/>
                </a:lnTo>
                <a:lnTo>
                  <a:pt x="654982" y="3360709"/>
                </a:lnTo>
                <a:lnTo>
                  <a:pt x="622153" y="3331722"/>
                </a:lnTo>
                <a:lnTo>
                  <a:pt x="590051" y="3302307"/>
                </a:lnTo>
                <a:lnTo>
                  <a:pt x="558686" y="3272473"/>
                </a:lnTo>
                <a:lnTo>
                  <a:pt x="528067" y="3242225"/>
                </a:lnTo>
                <a:lnTo>
                  <a:pt x="498205" y="3211571"/>
                </a:lnTo>
                <a:lnTo>
                  <a:pt x="469108" y="3180517"/>
                </a:lnTo>
                <a:lnTo>
                  <a:pt x="440788" y="3149071"/>
                </a:lnTo>
                <a:lnTo>
                  <a:pt x="413252" y="3117240"/>
                </a:lnTo>
                <a:lnTo>
                  <a:pt x="386512" y="3085030"/>
                </a:lnTo>
                <a:lnTo>
                  <a:pt x="360576" y="3052448"/>
                </a:lnTo>
                <a:lnTo>
                  <a:pt x="335455" y="3019501"/>
                </a:lnTo>
                <a:lnTo>
                  <a:pt x="311159" y="2986196"/>
                </a:lnTo>
                <a:lnTo>
                  <a:pt x="287696" y="2952540"/>
                </a:lnTo>
                <a:lnTo>
                  <a:pt x="265076" y="2918540"/>
                </a:lnTo>
                <a:lnTo>
                  <a:pt x="243310" y="2884202"/>
                </a:lnTo>
                <a:lnTo>
                  <a:pt x="222407" y="2849534"/>
                </a:lnTo>
                <a:lnTo>
                  <a:pt x="202377" y="2814543"/>
                </a:lnTo>
                <a:lnTo>
                  <a:pt x="183230" y="2779235"/>
                </a:lnTo>
                <a:lnTo>
                  <a:pt x="164974" y="2743617"/>
                </a:lnTo>
                <a:lnTo>
                  <a:pt x="147620" y="2707696"/>
                </a:lnTo>
                <a:lnTo>
                  <a:pt x="131178" y="2671480"/>
                </a:lnTo>
                <a:lnTo>
                  <a:pt x="115657" y="2634974"/>
                </a:lnTo>
                <a:lnTo>
                  <a:pt x="101067" y="2598187"/>
                </a:lnTo>
                <a:lnTo>
                  <a:pt x="87418" y="2561124"/>
                </a:lnTo>
                <a:lnTo>
                  <a:pt x="74719" y="2523793"/>
                </a:lnTo>
                <a:lnTo>
                  <a:pt x="62981" y="2486200"/>
                </a:lnTo>
                <a:lnTo>
                  <a:pt x="52212" y="2448353"/>
                </a:lnTo>
                <a:lnTo>
                  <a:pt x="42423" y="2410258"/>
                </a:lnTo>
                <a:lnTo>
                  <a:pt x="33623" y="2371923"/>
                </a:lnTo>
                <a:lnTo>
                  <a:pt x="25821" y="2333353"/>
                </a:lnTo>
                <a:lnTo>
                  <a:pt x="19029" y="2294557"/>
                </a:lnTo>
                <a:lnTo>
                  <a:pt x="13255" y="2255541"/>
                </a:lnTo>
                <a:lnTo>
                  <a:pt x="8509" y="2216311"/>
                </a:lnTo>
                <a:lnTo>
                  <a:pt x="4801" y="2176875"/>
                </a:lnTo>
                <a:lnTo>
                  <a:pt x="2140" y="2137240"/>
                </a:lnTo>
                <a:lnTo>
                  <a:pt x="536" y="2097413"/>
                </a:lnTo>
                <a:lnTo>
                  <a:pt x="0" y="2057400"/>
                </a:lnTo>
                <a:close/>
              </a:path>
            </a:pathLst>
          </a:custGeom>
          <a:ln w="25908">
            <a:solidFill>
              <a:srgbClr val="C0504D"/>
            </a:solidFill>
          </a:ln>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 name="object 7"/>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8" name="object 8"/>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9" name="object 9"/>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0" name="object 10"/>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1" name="object 11"/>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4" name="object 14"/>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5" name="object 15"/>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6" name="object 16"/>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7" name="object 17"/>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8" name="object 18"/>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9" name="object 19"/>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0" name="object 20"/>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23" name="object 23"/>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4" name="object 24"/>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5" name="object 25"/>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8" name="object 28"/>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9" name="object 29"/>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3" name="object 33"/>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4" name="object 34"/>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6" name="object 36"/>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7" name="object 37"/>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8" name="object 38"/>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9" name="object 39"/>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0" name="object 40"/>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1" name="object 41"/>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2" name="object 42"/>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3" name="object 43"/>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4" name="object 44"/>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5088064"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6" name="object 46"/>
          <p:cNvSpPr/>
          <p:nvPr/>
        </p:nvSpPr>
        <p:spPr>
          <a:xfrm>
            <a:off x="5088064"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7" name="object 47"/>
          <p:cNvSpPr txBox="1"/>
          <p:nvPr/>
        </p:nvSpPr>
        <p:spPr>
          <a:xfrm>
            <a:off x="5303330"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50" name="object 50"/>
          <p:cNvSpPr txBox="1"/>
          <p:nvPr/>
        </p:nvSpPr>
        <p:spPr>
          <a:xfrm>
            <a:off x="5173789"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51" name="object 51"/>
          <p:cNvSpPr/>
          <p:nvPr/>
        </p:nvSpPr>
        <p:spPr>
          <a:xfrm>
            <a:off x="4368546" y="4744641"/>
            <a:ext cx="83439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401121" y="4802885"/>
            <a:ext cx="687229" cy="85725"/>
          </a:xfrm>
          <a:custGeom>
            <a:avLst/>
            <a:gdLst/>
            <a:ahLst/>
            <a:cxnLst/>
            <a:rect l="l" t="t" r="r" b="b"/>
            <a:pathLst>
              <a:path w="916304" h="114300">
                <a:moveTo>
                  <a:pt x="801878" y="0"/>
                </a:moveTo>
                <a:lnTo>
                  <a:pt x="801878" y="114299"/>
                </a:lnTo>
                <a:lnTo>
                  <a:pt x="878078" y="76199"/>
                </a:lnTo>
                <a:lnTo>
                  <a:pt x="820928" y="76199"/>
                </a:lnTo>
                <a:lnTo>
                  <a:pt x="820928" y="38099"/>
                </a:lnTo>
                <a:lnTo>
                  <a:pt x="878078" y="38099"/>
                </a:lnTo>
                <a:lnTo>
                  <a:pt x="801878" y="0"/>
                </a:lnTo>
                <a:close/>
              </a:path>
              <a:path w="916304" h="114300">
                <a:moveTo>
                  <a:pt x="801878" y="38099"/>
                </a:moveTo>
                <a:lnTo>
                  <a:pt x="0" y="38099"/>
                </a:lnTo>
                <a:lnTo>
                  <a:pt x="0" y="76199"/>
                </a:lnTo>
                <a:lnTo>
                  <a:pt x="801878" y="76199"/>
                </a:lnTo>
                <a:lnTo>
                  <a:pt x="801878" y="38099"/>
                </a:lnTo>
                <a:close/>
              </a:path>
              <a:path w="916304" h="114300">
                <a:moveTo>
                  <a:pt x="878078" y="38099"/>
                </a:moveTo>
                <a:lnTo>
                  <a:pt x="820928" y="38099"/>
                </a:lnTo>
                <a:lnTo>
                  <a:pt x="820928" y="76199"/>
                </a:lnTo>
                <a:lnTo>
                  <a:pt x="878078" y="76199"/>
                </a:lnTo>
                <a:lnTo>
                  <a:pt x="916178" y="57149"/>
                </a:lnTo>
                <a:lnTo>
                  <a:pt x="878078" y="38099"/>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txBox="1"/>
          <p:nvPr/>
        </p:nvSpPr>
        <p:spPr>
          <a:xfrm>
            <a:off x="6630829" y="4468559"/>
            <a:ext cx="1781175" cy="378950"/>
          </a:xfrm>
          <a:prstGeom prst="rect">
            <a:avLst/>
          </a:prstGeom>
        </p:spPr>
        <p:txBody>
          <a:bodyPr vert="horz" wrap="square" lIns="0" tIns="9525" rIns="0" bIns="0" rtlCol="0">
            <a:spAutoFit/>
          </a:bodyPr>
          <a:lstStyle/>
          <a:p>
            <a:pPr marL="9525">
              <a:spcBef>
                <a:spcPts val="75"/>
              </a:spcBef>
            </a:pPr>
            <a:r>
              <a:rPr sz="2400" b="1" dirty="0">
                <a:solidFill>
                  <a:srgbClr val="FF0000"/>
                </a:solidFill>
                <a:latin typeface="Calibri"/>
                <a:cs typeface="Calibri"/>
              </a:rPr>
              <a:t>Loop</a:t>
            </a:r>
            <a:r>
              <a:rPr sz="2400" b="1" spc="-68" dirty="0">
                <a:solidFill>
                  <a:srgbClr val="FF0000"/>
                </a:solidFill>
                <a:latin typeface="Calibri"/>
                <a:cs typeface="Calibri"/>
              </a:rPr>
              <a:t> </a:t>
            </a:r>
            <a:r>
              <a:rPr sz="2400" b="1" spc="-4" dirty="0">
                <a:solidFill>
                  <a:srgbClr val="FF0000"/>
                </a:solidFill>
                <a:latin typeface="Calibri"/>
                <a:cs typeface="Calibri"/>
              </a:rPr>
              <a:t>Problem</a:t>
            </a:r>
            <a:endParaRPr sz="2400">
              <a:solidFill>
                <a:prstClr val="black"/>
              </a:solidFill>
              <a:latin typeface="Calibri"/>
              <a:cs typeface="Calibri"/>
            </a:endParaRPr>
          </a:p>
        </p:txBody>
      </p:sp>
      <p:sp>
        <p:nvSpPr>
          <p:cNvPr id="58"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74</a:t>
            </a:fld>
            <a:endParaRPr lang="en-US">
              <a:solidFill>
                <a:srgbClr val="04617B">
                  <a:shade val="90000"/>
                </a:srgbClr>
              </a:solidFill>
            </a:endParaRPr>
          </a:p>
        </p:txBody>
      </p:sp>
    </p:spTree>
    <p:extLst>
      <p:ext uri="{BB962C8B-B14F-4D97-AF65-F5344CB8AC3E}">
        <p14:creationId xmlns:p14="http://schemas.microsoft.com/office/powerpoint/2010/main" val="30108844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a:solidFill>
                  <a:prstClr val="black"/>
                </a:solidFill>
                <a:latin typeface="Calibri"/>
                <a:cs typeface="Calibri"/>
              </a:rPr>
              <a:t>A</a:t>
            </a:r>
            <a:endParaRPr sz="1725" dirty="0">
              <a:solidFill>
                <a:prstClr val="black"/>
              </a:solidFill>
              <a:latin typeface="Calibri"/>
              <a:cs typeface="Calibri"/>
            </a:endParaRPr>
          </a:p>
        </p:txBody>
      </p:sp>
      <p:sp>
        <p:nvSpPr>
          <p:cNvPr id="28"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02" name="صورة 101"/>
          <p:cNvPicPr>
            <a:picLocks noChangeAspect="1"/>
          </p:cNvPicPr>
          <p:nvPr/>
        </p:nvPicPr>
        <p:blipFill rotWithShape="1">
          <a:blip r:embed="rId4"/>
          <a:srcRect l="15000" t="18875" r="14166" b="17391"/>
          <a:stretch/>
        </p:blipFill>
        <p:spPr>
          <a:xfrm>
            <a:off x="3886200" y="31954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75</a:t>
            </a:fld>
            <a:endParaRPr lang="en-US">
              <a:solidFill>
                <a:srgbClr val="04617B">
                  <a:shade val="90000"/>
                </a:srgbClr>
              </a:solidFill>
            </a:endParaRPr>
          </a:p>
        </p:txBody>
      </p:sp>
    </p:spTree>
    <p:extLst>
      <p:ext uri="{BB962C8B-B14F-4D97-AF65-F5344CB8AC3E}">
        <p14:creationId xmlns:p14="http://schemas.microsoft.com/office/powerpoint/2010/main" val="683281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a:solidFill>
                <a:prstClr val="black"/>
              </a:solidFill>
              <a:latin typeface="Calibri"/>
              <a:cs typeface="Calibri"/>
            </a:endParaRPr>
          </a:p>
          <a:p>
            <a:pPr marL="9525"/>
            <a:r>
              <a:rPr sz="1725" b="1" spc="4" dirty="0">
                <a:solidFill>
                  <a:prstClr val="black"/>
                </a:solidFill>
                <a:latin typeface="Calibri"/>
                <a:cs typeface="Calibri"/>
              </a:rPr>
              <a:t>A,B</a:t>
            </a:r>
            <a:endParaRPr sz="1725">
              <a:solidFill>
                <a:prstClr val="black"/>
              </a:solidFill>
              <a:latin typeface="Calibri"/>
              <a:cs typeface="Calibri"/>
            </a:endParaRPr>
          </a:p>
        </p:txBody>
      </p:sp>
      <p:sp>
        <p:nvSpPr>
          <p:cNvPr id="38"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12" name="صورة 111"/>
          <p:cNvPicPr>
            <a:picLocks noChangeAspect="1"/>
          </p:cNvPicPr>
          <p:nvPr/>
        </p:nvPicPr>
        <p:blipFill rotWithShape="1">
          <a:blip r:embed="rId5"/>
          <a:srcRect l="15000" t="18875" r="14166" b="17391"/>
          <a:stretch/>
        </p:blipFill>
        <p:spPr>
          <a:xfrm>
            <a:off x="4191000" y="31954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76</a:t>
            </a:fld>
            <a:endParaRPr lang="en-US">
              <a:solidFill>
                <a:srgbClr val="04617B">
                  <a:shade val="90000"/>
                </a:srgbClr>
              </a:solidFill>
            </a:endParaRPr>
          </a:p>
        </p:txBody>
      </p:sp>
    </p:spTree>
    <p:extLst>
      <p:ext uri="{BB962C8B-B14F-4D97-AF65-F5344CB8AC3E}">
        <p14:creationId xmlns:p14="http://schemas.microsoft.com/office/powerpoint/2010/main" val="2014619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D</a:t>
            </a:r>
            <a:endParaRPr sz="1725" dirty="0">
              <a:solidFill>
                <a:prstClr val="black"/>
              </a:solidFill>
              <a:latin typeface="Calibri"/>
              <a:cs typeface="Calibri"/>
            </a:endParaRPr>
          </a:p>
        </p:txBody>
      </p:sp>
      <p:sp>
        <p:nvSpPr>
          <p:cNvPr id="48"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23" name="صورة 122"/>
          <p:cNvPicPr>
            <a:picLocks noChangeAspect="1"/>
          </p:cNvPicPr>
          <p:nvPr/>
        </p:nvPicPr>
        <p:blipFill rotWithShape="1">
          <a:blip r:embed="rId7"/>
          <a:srcRect l="15000" t="18875" r="14166" b="17391"/>
          <a:stretch/>
        </p:blipFill>
        <p:spPr>
          <a:xfrm>
            <a:off x="4475703" y="35002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77</a:t>
            </a:fld>
            <a:endParaRPr lang="en-US">
              <a:solidFill>
                <a:srgbClr val="04617B">
                  <a:shade val="90000"/>
                </a:srgbClr>
              </a:solidFill>
            </a:endParaRPr>
          </a:p>
        </p:txBody>
      </p:sp>
    </p:spTree>
    <p:extLst>
      <p:ext uri="{BB962C8B-B14F-4D97-AF65-F5344CB8AC3E}">
        <p14:creationId xmlns:p14="http://schemas.microsoft.com/office/powerpoint/2010/main" val="32985499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txBox="1"/>
          <p:nvPr/>
        </p:nvSpPr>
        <p:spPr>
          <a:xfrm>
            <a:off x="7684484" y="5021587"/>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D</a:t>
            </a:r>
            <a:endParaRPr sz="1725" dirty="0">
              <a:solidFill>
                <a:prstClr val="black"/>
              </a:solidFill>
              <a:latin typeface="Calibri"/>
              <a:cs typeface="Calibri"/>
            </a:endParaRPr>
          </a:p>
        </p:txBody>
      </p:sp>
      <p:sp>
        <p:nvSpPr>
          <p:cNvPr id="45" name="object 45"/>
          <p:cNvSpPr/>
          <p:nvPr/>
        </p:nvSpPr>
        <p:spPr>
          <a:xfrm>
            <a:off x="4373118" y="4816561"/>
            <a:ext cx="532628" cy="91481"/>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4405694" y="4845748"/>
            <a:ext cx="457200" cy="2381"/>
          </a:xfrm>
          <a:custGeom>
            <a:avLst/>
            <a:gdLst/>
            <a:ahLst/>
            <a:cxnLst/>
            <a:rect l="l" t="t" r="r" b="b"/>
            <a:pathLst>
              <a:path w="609600" h="3175">
                <a:moveTo>
                  <a:pt x="0" y="2793"/>
                </a:moveTo>
                <a:lnTo>
                  <a:pt x="609600" y="0"/>
                </a:lnTo>
              </a:path>
            </a:pathLst>
          </a:custGeom>
          <a:ln w="38099">
            <a:solidFill>
              <a:srgbClr val="000000"/>
            </a:solidFill>
          </a:ln>
        </p:spPr>
        <p:txBody>
          <a:bodyPr wrap="square" lIns="0" tIns="0" rIns="0" bIns="0" rtlCol="0"/>
          <a:lstStyle/>
          <a:p>
            <a:endParaRPr sz="1350">
              <a:solidFill>
                <a:prstClr val="black"/>
              </a:solidFill>
            </a:endParaRPr>
          </a:p>
        </p:txBody>
      </p:sp>
      <p:sp>
        <p:nvSpPr>
          <p:cNvPr id="47" name="object 47"/>
          <p:cNvSpPr/>
          <p:nvPr/>
        </p:nvSpPr>
        <p:spPr>
          <a:xfrm>
            <a:off x="4816602" y="4735478"/>
            <a:ext cx="93685" cy="26629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4862893" y="4750879"/>
            <a:ext cx="4763" cy="190500"/>
          </a:xfrm>
          <a:custGeom>
            <a:avLst/>
            <a:gdLst/>
            <a:ahLst/>
            <a:cxnLst/>
            <a:rect l="l" t="t" r="r" b="b"/>
            <a:pathLst>
              <a:path w="6350" h="254000">
                <a:moveTo>
                  <a:pt x="2920" y="-19049"/>
                </a:moveTo>
                <a:lnTo>
                  <a:pt x="2920" y="273050"/>
                </a:lnTo>
              </a:path>
            </a:pathLst>
          </a:custGeom>
          <a:ln w="43941">
            <a:solidFill>
              <a:srgbClr val="000000"/>
            </a:solidFill>
          </a:ln>
        </p:spPr>
        <p:txBody>
          <a:bodyPr wrap="square" lIns="0" tIns="0" rIns="0" bIns="0" rtlCol="0"/>
          <a:lstStyle/>
          <a:p>
            <a:endParaRPr sz="1350">
              <a:solidFill>
                <a:prstClr val="black"/>
              </a:solidFill>
            </a:endParaRPr>
          </a:p>
        </p:txBody>
      </p:sp>
      <p:sp>
        <p:nvSpPr>
          <p:cNvPr id="52"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26" name="صورة 125"/>
          <p:cNvPicPr>
            <a:picLocks noChangeAspect="1"/>
          </p:cNvPicPr>
          <p:nvPr/>
        </p:nvPicPr>
        <p:blipFill rotWithShape="1">
          <a:blip r:embed="rId9"/>
          <a:srcRect l="15000" t="18875" r="14166" b="17391"/>
          <a:stretch/>
        </p:blipFill>
        <p:spPr>
          <a:xfrm>
            <a:off x="4475703" y="14428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78</a:t>
            </a:fld>
            <a:endParaRPr lang="en-US">
              <a:solidFill>
                <a:srgbClr val="04617B">
                  <a:shade val="90000"/>
                </a:srgbClr>
              </a:solidFill>
            </a:endParaRPr>
          </a:p>
        </p:txBody>
      </p:sp>
    </p:spTree>
    <p:extLst>
      <p:ext uri="{BB962C8B-B14F-4D97-AF65-F5344CB8AC3E}">
        <p14:creationId xmlns:p14="http://schemas.microsoft.com/office/powerpoint/2010/main" val="25372240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7" name="object 37"/>
          <p:cNvSpPr/>
          <p:nvPr/>
        </p:nvSpPr>
        <p:spPr>
          <a:xfrm>
            <a:off x="3862769" y="3183826"/>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62769" y="3183826"/>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66413" y="3327369"/>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387851"/>
            <a:ext cx="962406" cy="12961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524" y="3489007"/>
            <a:ext cx="815816" cy="1149668"/>
          </a:xfrm>
          <a:custGeom>
            <a:avLst/>
            <a:gdLst/>
            <a:ahLst/>
            <a:cxnLst/>
            <a:rect l="l" t="t" r="r" b="b"/>
            <a:pathLst>
              <a:path w="1087754" h="1532889">
                <a:moveTo>
                  <a:pt x="1006410" y="82521"/>
                </a:moveTo>
                <a:lnTo>
                  <a:pt x="0" y="1510919"/>
                </a:lnTo>
                <a:lnTo>
                  <a:pt x="31242" y="1532889"/>
                </a:lnTo>
                <a:lnTo>
                  <a:pt x="1037501" y="104403"/>
                </a:lnTo>
                <a:lnTo>
                  <a:pt x="1006410" y="82521"/>
                </a:lnTo>
                <a:close/>
              </a:path>
              <a:path w="1087754" h="1532889">
                <a:moveTo>
                  <a:pt x="1077665" y="66928"/>
                </a:moveTo>
                <a:lnTo>
                  <a:pt x="1017397" y="66928"/>
                </a:lnTo>
                <a:lnTo>
                  <a:pt x="1048512" y="88773"/>
                </a:lnTo>
                <a:lnTo>
                  <a:pt x="1037501" y="104403"/>
                </a:lnTo>
                <a:lnTo>
                  <a:pt x="1068705" y="126364"/>
                </a:lnTo>
                <a:lnTo>
                  <a:pt x="1077665" y="66928"/>
                </a:lnTo>
                <a:close/>
              </a:path>
              <a:path w="1087754" h="1532889">
                <a:moveTo>
                  <a:pt x="1017397" y="66928"/>
                </a:moveTo>
                <a:lnTo>
                  <a:pt x="1006410" y="82521"/>
                </a:lnTo>
                <a:lnTo>
                  <a:pt x="1037501" y="104403"/>
                </a:lnTo>
                <a:lnTo>
                  <a:pt x="1048512" y="88773"/>
                </a:lnTo>
                <a:lnTo>
                  <a:pt x="1017397" y="66928"/>
                </a:lnTo>
                <a:close/>
              </a:path>
              <a:path w="1087754" h="1532889">
                <a:moveTo>
                  <a:pt x="1087755" y="0"/>
                </a:moveTo>
                <a:lnTo>
                  <a:pt x="975233" y="60578"/>
                </a:lnTo>
                <a:lnTo>
                  <a:pt x="1006410" y="82521"/>
                </a:lnTo>
                <a:lnTo>
                  <a:pt x="1017397" y="66928"/>
                </a:lnTo>
                <a:lnTo>
                  <a:pt x="1077665" y="66928"/>
                </a:lnTo>
                <a:lnTo>
                  <a:pt x="1087755"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spc="-4" dirty="0" smtClean="0">
                <a:solidFill>
                  <a:prstClr val="black"/>
                </a:solidFill>
                <a:latin typeface="Calibri"/>
                <a:cs typeface="Calibri"/>
              </a:rPr>
              <a:t>A,B,</a:t>
            </a:r>
            <a:r>
              <a:rPr lang="en-US" sz="1725" b="1" spc="-4" dirty="0">
                <a:solidFill>
                  <a:prstClr val="black"/>
                </a:solidFill>
                <a:latin typeface="Calibri"/>
                <a:cs typeface="Calibri"/>
              </a:rPr>
              <a:t>D</a:t>
            </a:r>
            <a:r>
              <a:rPr sz="1725" b="1" spc="-4" dirty="0" smtClean="0">
                <a:solidFill>
                  <a:prstClr val="black"/>
                </a:solidFill>
                <a:latin typeface="Calibri"/>
                <a:cs typeface="Calibri"/>
              </a:rPr>
              <a:t>,</a:t>
            </a:r>
            <a:r>
              <a:rPr lang="en-US" sz="1725" b="1" spc="-4" dirty="0" smtClean="0">
                <a:solidFill>
                  <a:prstClr val="black"/>
                </a:solidFill>
                <a:latin typeface="Calibri"/>
                <a:cs typeface="Calibri"/>
              </a:rPr>
              <a:t>E</a:t>
            </a:r>
            <a:endParaRPr sz="1725" dirty="0">
              <a:solidFill>
                <a:prstClr val="black"/>
              </a:solidFill>
              <a:latin typeface="Calibri"/>
              <a:cs typeface="Calibri"/>
            </a:endParaRPr>
          </a:p>
        </p:txBody>
      </p:sp>
      <p:sp>
        <p:nvSpPr>
          <p:cNvPr id="45" name="object 45"/>
          <p:cNvSpPr/>
          <p:nvPr/>
        </p:nvSpPr>
        <p:spPr>
          <a:xfrm>
            <a:off x="4373118" y="4816561"/>
            <a:ext cx="532628" cy="91481"/>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4405694" y="4845748"/>
            <a:ext cx="457200" cy="2381"/>
          </a:xfrm>
          <a:custGeom>
            <a:avLst/>
            <a:gdLst/>
            <a:ahLst/>
            <a:cxnLst/>
            <a:rect l="l" t="t" r="r" b="b"/>
            <a:pathLst>
              <a:path w="609600" h="3175">
                <a:moveTo>
                  <a:pt x="0" y="2793"/>
                </a:moveTo>
                <a:lnTo>
                  <a:pt x="609600" y="0"/>
                </a:lnTo>
              </a:path>
            </a:pathLst>
          </a:custGeom>
          <a:ln w="38099">
            <a:solidFill>
              <a:srgbClr val="000000"/>
            </a:solidFill>
          </a:ln>
        </p:spPr>
        <p:txBody>
          <a:bodyPr wrap="square" lIns="0" tIns="0" rIns="0" bIns="0" rtlCol="0"/>
          <a:lstStyle/>
          <a:p>
            <a:endParaRPr sz="1350">
              <a:solidFill>
                <a:prstClr val="black"/>
              </a:solidFill>
            </a:endParaRPr>
          </a:p>
        </p:txBody>
      </p:sp>
      <p:sp>
        <p:nvSpPr>
          <p:cNvPr id="47" name="object 47"/>
          <p:cNvSpPr/>
          <p:nvPr/>
        </p:nvSpPr>
        <p:spPr>
          <a:xfrm>
            <a:off x="4816602" y="4735478"/>
            <a:ext cx="93685" cy="26629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4862893" y="4750879"/>
            <a:ext cx="4763" cy="190500"/>
          </a:xfrm>
          <a:custGeom>
            <a:avLst/>
            <a:gdLst/>
            <a:ahLst/>
            <a:cxnLst/>
            <a:rect l="l" t="t" r="r" b="b"/>
            <a:pathLst>
              <a:path w="6350" h="254000">
                <a:moveTo>
                  <a:pt x="2920" y="-19049"/>
                </a:moveTo>
                <a:lnTo>
                  <a:pt x="2920" y="273050"/>
                </a:lnTo>
              </a:path>
            </a:pathLst>
          </a:custGeom>
          <a:ln w="43941">
            <a:solidFill>
              <a:srgbClr val="000000"/>
            </a:solidFill>
          </a:ln>
        </p:spPr>
        <p:txBody>
          <a:bodyPr wrap="square" lIns="0" tIns="0" rIns="0" bIns="0" rtlCol="0"/>
          <a:lstStyle/>
          <a:p>
            <a:endParaRPr sz="1350">
              <a:solidFill>
                <a:prstClr val="black"/>
              </a:solidFill>
            </a:endParaRPr>
          </a:p>
        </p:txBody>
      </p:sp>
      <p:sp>
        <p:nvSpPr>
          <p:cNvPr id="49" name="object 49"/>
          <p:cNvSpPr/>
          <p:nvPr/>
        </p:nvSpPr>
        <p:spPr>
          <a:xfrm>
            <a:off x="4834319" y="3183826"/>
            <a:ext cx="571500" cy="610552"/>
          </a:xfrm>
          <a:custGeom>
            <a:avLst/>
            <a:gdLst/>
            <a:ahLst/>
            <a:cxnLst/>
            <a:rect l="l" t="t" r="r" b="b"/>
            <a:pathLst>
              <a:path w="762000" h="814070">
                <a:moveTo>
                  <a:pt x="380999"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0999"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1999"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50" name="object 50"/>
          <p:cNvSpPr/>
          <p:nvPr/>
        </p:nvSpPr>
        <p:spPr>
          <a:xfrm>
            <a:off x="4834319" y="3183826"/>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0999"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1999"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0999"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1" name="object 51"/>
          <p:cNvSpPr txBox="1"/>
          <p:nvPr/>
        </p:nvSpPr>
        <p:spPr>
          <a:xfrm>
            <a:off x="4979861" y="3327369"/>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52" name="object 52"/>
          <p:cNvSpPr/>
          <p:nvPr/>
        </p:nvSpPr>
        <p:spPr>
          <a:xfrm>
            <a:off x="4854893" y="244202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3" name="object 53"/>
          <p:cNvSpPr/>
          <p:nvPr/>
        </p:nvSpPr>
        <p:spPr>
          <a:xfrm>
            <a:off x="4854893" y="2442020"/>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4" name="object 54"/>
          <p:cNvSpPr txBox="1"/>
          <p:nvPr/>
        </p:nvSpPr>
        <p:spPr>
          <a:xfrm>
            <a:off x="5058537" y="2584857"/>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55" name="object 55"/>
          <p:cNvSpPr/>
          <p:nvPr/>
        </p:nvSpPr>
        <p:spPr>
          <a:xfrm>
            <a:off x="4401692" y="3387900"/>
            <a:ext cx="547478" cy="233219"/>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4434269" y="3446144"/>
            <a:ext cx="400050" cy="85725"/>
          </a:xfrm>
          <a:custGeom>
            <a:avLst/>
            <a:gdLst/>
            <a:ahLst/>
            <a:cxnLst/>
            <a:rect l="l" t="t" r="r" b="b"/>
            <a:pathLst>
              <a:path w="533400" h="114300">
                <a:moveTo>
                  <a:pt x="419100" y="0"/>
                </a:moveTo>
                <a:lnTo>
                  <a:pt x="419100" y="114300"/>
                </a:lnTo>
                <a:lnTo>
                  <a:pt x="495300" y="76200"/>
                </a:lnTo>
                <a:lnTo>
                  <a:pt x="438150" y="76200"/>
                </a:lnTo>
                <a:lnTo>
                  <a:pt x="438150" y="38100"/>
                </a:lnTo>
                <a:lnTo>
                  <a:pt x="495300" y="38100"/>
                </a:lnTo>
                <a:lnTo>
                  <a:pt x="419100" y="0"/>
                </a:lnTo>
                <a:close/>
              </a:path>
              <a:path w="533400" h="114300">
                <a:moveTo>
                  <a:pt x="419100" y="38100"/>
                </a:moveTo>
                <a:lnTo>
                  <a:pt x="0" y="38100"/>
                </a:lnTo>
                <a:lnTo>
                  <a:pt x="0" y="76200"/>
                </a:lnTo>
                <a:lnTo>
                  <a:pt x="419100" y="76200"/>
                </a:lnTo>
                <a:lnTo>
                  <a:pt x="419100" y="38100"/>
                </a:lnTo>
                <a:close/>
              </a:path>
              <a:path w="533400" h="114300">
                <a:moveTo>
                  <a:pt x="495300" y="38100"/>
                </a:moveTo>
                <a:lnTo>
                  <a:pt x="438150" y="38100"/>
                </a:lnTo>
                <a:lnTo>
                  <a:pt x="438150" y="76200"/>
                </a:lnTo>
                <a:lnTo>
                  <a:pt x="495300" y="76200"/>
                </a:lnTo>
                <a:lnTo>
                  <a:pt x="533400" y="57150"/>
                </a:lnTo>
                <a:lnTo>
                  <a:pt x="495300" y="3810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4390264" y="2646046"/>
            <a:ext cx="579500" cy="89611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4421791" y="2747200"/>
            <a:ext cx="433388" cy="749141"/>
          </a:xfrm>
          <a:custGeom>
            <a:avLst/>
            <a:gdLst/>
            <a:ahLst/>
            <a:cxnLst/>
            <a:rect l="l" t="t" r="r" b="b"/>
            <a:pathLst>
              <a:path w="577850" h="998854">
                <a:moveTo>
                  <a:pt x="504474" y="90060"/>
                </a:moveTo>
                <a:lnTo>
                  <a:pt x="0" y="980058"/>
                </a:lnTo>
                <a:lnTo>
                  <a:pt x="33146" y="998854"/>
                </a:lnTo>
                <a:lnTo>
                  <a:pt x="537567" y="108825"/>
                </a:lnTo>
                <a:lnTo>
                  <a:pt x="504474" y="90060"/>
                </a:lnTo>
                <a:close/>
              </a:path>
              <a:path w="577850" h="998854">
                <a:moveTo>
                  <a:pt x="573537" y="73532"/>
                </a:moveTo>
                <a:lnTo>
                  <a:pt x="513841" y="73532"/>
                </a:lnTo>
                <a:lnTo>
                  <a:pt x="546988" y="92201"/>
                </a:lnTo>
                <a:lnTo>
                  <a:pt x="537567" y="108825"/>
                </a:lnTo>
                <a:lnTo>
                  <a:pt x="570738" y="127635"/>
                </a:lnTo>
                <a:lnTo>
                  <a:pt x="573537" y="73532"/>
                </a:lnTo>
                <a:close/>
              </a:path>
              <a:path w="577850" h="998854">
                <a:moveTo>
                  <a:pt x="513841" y="73532"/>
                </a:moveTo>
                <a:lnTo>
                  <a:pt x="504474" y="90060"/>
                </a:lnTo>
                <a:lnTo>
                  <a:pt x="537567" y="108825"/>
                </a:lnTo>
                <a:lnTo>
                  <a:pt x="546988" y="92201"/>
                </a:lnTo>
                <a:lnTo>
                  <a:pt x="513841" y="73532"/>
                </a:lnTo>
                <a:close/>
              </a:path>
              <a:path w="577850" h="998854">
                <a:moveTo>
                  <a:pt x="577341" y="0"/>
                </a:moveTo>
                <a:lnTo>
                  <a:pt x="471296" y="71246"/>
                </a:lnTo>
                <a:lnTo>
                  <a:pt x="504474" y="90060"/>
                </a:lnTo>
                <a:lnTo>
                  <a:pt x="513841" y="73532"/>
                </a:lnTo>
                <a:lnTo>
                  <a:pt x="573537" y="73532"/>
                </a:lnTo>
                <a:lnTo>
                  <a:pt x="577341" y="0"/>
                </a:lnTo>
                <a:close/>
              </a:path>
            </a:pathLst>
          </a:custGeom>
          <a:solidFill>
            <a:srgbClr val="000000"/>
          </a:solidFill>
        </p:spPr>
        <p:txBody>
          <a:bodyPr wrap="square" lIns="0" tIns="0" rIns="0" bIns="0" rtlCol="0"/>
          <a:lstStyle/>
          <a:p>
            <a:endParaRPr sz="1350">
              <a:solidFill>
                <a:prstClr val="black"/>
              </a:solidFill>
            </a:endParaRPr>
          </a:p>
        </p:txBody>
      </p:sp>
      <p:sp>
        <p:nvSpPr>
          <p:cNvPr id="62"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pic>
        <p:nvPicPr>
          <p:cNvPr id="136" name="صورة 135"/>
          <p:cNvPicPr>
            <a:picLocks noChangeAspect="1"/>
          </p:cNvPicPr>
          <p:nvPr/>
        </p:nvPicPr>
        <p:blipFill rotWithShape="1">
          <a:blip r:embed="rId11"/>
          <a:srcRect l="15000" t="18875" r="14166" b="17391"/>
          <a:stretch/>
        </p:blipFill>
        <p:spPr>
          <a:xfrm>
            <a:off x="4419600" y="38862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79</a:t>
            </a:fld>
            <a:endParaRPr lang="en-US">
              <a:solidFill>
                <a:srgbClr val="04617B">
                  <a:shade val="90000"/>
                </a:srgbClr>
              </a:solidFill>
            </a:endParaRPr>
          </a:p>
        </p:txBody>
      </p:sp>
    </p:spTree>
    <p:extLst>
      <p:ext uri="{BB962C8B-B14F-4D97-AF65-F5344CB8AC3E}">
        <p14:creationId xmlns:p14="http://schemas.microsoft.com/office/powerpoint/2010/main" val="409121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8</a:t>
            </a:fld>
            <a:endParaRPr lang="en-US"/>
          </a:p>
        </p:txBody>
      </p:sp>
      <p:sp>
        <p:nvSpPr>
          <p:cNvPr id="5" name="Flowchart: Connector 4"/>
          <p:cNvSpPr/>
          <p:nvPr/>
        </p:nvSpPr>
        <p:spPr>
          <a:xfrm>
            <a:off x="4089893" y="1914781"/>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2818824354"/>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A</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879034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000000"/>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000000"/>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spc="-4" dirty="0" smtClean="0">
                <a:solidFill>
                  <a:prstClr val="black"/>
                </a:solidFill>
                <a:latin typeface="Calibri"/>
                <a:cs typeface="Calibri"/>
              </a:rPr>
              <a:t>A,B,</a:t>
            </a:r>
            <a:r>
              <a:rPr lang="en-US" sz="1725" b="1" spc="-4" dirty="0" smtClean="0">
                <a:solidFill>
                  <a:prstClr val="black"/>
                </a:solidFill>
                <a:latin typeface="Calibri"/>
                <a:cs typeface="Calibri"/>
              </a:rPr>
              <a:t>D</a:t>
            </a:r>
            <a:r>
              <a:rPr sz="1725" b="1" spc="-4" dirty="0" smtClean="0">
                <a:solidFill>
                  <a:prstClr val="black"/>
                </a:solidFill>
                <a:latin typeface="Calibri"/>
                <a:cs typeface="Calibri"/>
              </a:rPr>
              <a:t>,</a:t>
            </a:r>
            <a:r>
              <a:rPr lang="en-US" sz="1725" b="1" spc="-4" dirty="0" smtClean="0">
                <a:solidFill>
                  <a:prstClr val="black"/>
                </a:solidFill>
                <a:latin typeface="Calibri"/>
                <a:cs typeface="Calibri"/>
              </a:rPr>
              <a:t>E</a:t>
            </a:r>
            <a:endParaRPr sz="1725" dirty="0">
              <a:solidFill>
                <a:prstClr val="black"/>
              </a:solidFill>
              <a:latin typeface="Calibri"/>
              <a:cs typeface="Calibri"/>
            </a:endParaRPr>
          </a:p>
        </p:txBody>
      </p:sp>
      <p:sp>
        <p:nvSpPr>
          <p:cNvPr id="46" name="object 46"/>
          <p:cNvSpPr/>
          <p:nvPr/>
        </p:nvSpPr>
        <p:spPr>
          <a:xfrm>
            <a:off x="4405694" y="4845748"/>
            <a:ext cx="457200" cy="2381"/>
          </a:xfrm>
          <a:custGeom>
            <a:avLst/>
            <a:gdLst/>
            <a:ahLst/>
            <a:cxnLst/>
            <a:rect l="l" t="t" r="r" b="b"/>
            <a:pathLst>
              <a:path w="609600" h="3175">
                <a:moveTo>
                  <a:pt x="0" y="2793"/>
                </a:moveTo>
                <a:lnTo>
                  <a:pt x="609600" y="0"/>
                </a:lnTo>
              </a:path>
            </a:pathLst>
          </a:custGeom>
          <a:ln w="38099">
            <a:solidFill>
              <a:srgbClr val="000000"/>
            </a:solidFill>
          </a:ln>
        </p:spPr>
        <p:txBody>
          <a:bodyPr wrap="square" lIns="0" tIns="0" rIns="0" bIns="0" rtlCol="0"/>
          <a:lstStyle/>
          <a:p>
            <a:endParaRPr sz="1350">
              <a:solidFill>
                <a:prstClr val="black"/>
              </a:solidFill>
            </a:endParaRPr>
          </a:p>
        </p:txBody>
      </p:sp>
      <p:sp>
        <p:nvSpPr>
          <p:cNvPr id="47" name="object 47"/>
          <p:cNvSpPr/>
          <p:nvPr/>
        </p:nvSpPr>
        <p:spPr>
          <a:xfrm>
            <a:off x="4816602" y="4735478"/>
            <a:ext cx="93685" cy="26629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4862893" y="4750879"/>
            <a:ext cx="4763" cy="190500"/>
          </a:xfrm>
          <a:custGeom>
            <a:avLst/>
            <a:gdLst/>
            <a:ahLst/>
            <a:cxnLst/>
            <a:rect l="l" t="t" r="r" b="b"/>
            <a:pathLst>
              <a:path w="6350" h="254000">
                <a:moveTo>
                  <a:pt x="2920" y="-19049"/>
                </a:moveTo>
                <a:lnTo>
                  <a:pt x="2920" y="273050"/>
                </a:lnTo>
              </a:path>
            </a:pathLst>
          </a:custGeom>
          <a:ln w="43941">
            <a:solidFill>
              <a:srgbClr val="000000"/>
            </a:solidFill>
          </a:ln>
        </p:spPr>
        <p:txBody>
          <a:bodyPr wrap="square" lIns="0" tIns="0" rIns="0" bIns="0" rtlCol="0"/>
          <a:lstStyle/>
          <a:p>
            <a:endParaRPr sz="1350">
              <a:solidFill>
                <a:prstClr val="black"/>
              </a:solidFill>
            </a:endParaRPr>
          </a:p>
        </p:txBody>
      </p:sp>
      <p:sp>
        <p:nvSpPr>
          <p:cNvPr id="49" name="object 49"/>
          <p:cNvSpPr/>
          <p:nvPr/>
        </p:nvSpPr>
        <p:spPr>
          <a:xfrm>
            <a:off x="4862894" y="3210116"/>
            <a:ext cx="571500" cy="609600"/>
          </a:xfrm>
          <a:custGeom>
            <a:avLst/>
            <a:gdLst/>
            <a:ahLst/>
            <a:cxnLst/>
            <a:rect l="l" t="t" r="r" b="b"/>
            <a:pathLst>
              <a:path w="762000" h="812800">
                <a:moveTo>
                  <a:pt x="380999"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0999"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1999"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0999" y="0"/>
                </a:lnTo>
                <a:close/>
              </a:path>
            </a:pathLst>
          </a:custGeom>
          <a:solidFill>
            <a:srgbClr val="C0504D"/>
          </a:solidFill>
        </p:spPr>
        <p:txBody>
          <a:bodyPr wrap="square" lIns="0" tIns="0" rIns="0" bIns="0" rtlCol="0"/>
          <a:lstStyle/>
          <a:p>
            <a:endParaRPr sz="1350">
              <a:solidFill>
                <a:prstClr val="black"/>
              </a:solidFill>
            </a:endParaRPr>
          </a:p>
        </p:txBody>
      </p:sp>
      <p:sp>
        <p:nvSpPr>
          <p:cNvPr id="50" name="object 50"/>
          <p:cNvSpPr/>
          <p:nvPr/>
        </p:nvSpPr>
        <p:spPr>
          <a:xfrm>
            <a:off x="4862894" y="321011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0999"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1999"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0999"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solidFill>
            <a:schemeClr val="accent5"/>
          </a:solidFill>
          <a:ln w="25908">
            <a:solidFill>
              <a:srgbClr val="8B3836"/>
            </a:solidFill>
          </a:ln>
        </p:spPr>
        <p:txBody>
          <a:bodyPr wrap="square" lIns="0" tIns="0" rIns="0" bIns="0" rtlCol="0"/>
          <a:lstStyle/>
          <a:p>
            <a:endParaRPr sz="1350">
              <a:solidFill>
                <a:prstClr val="black"/>
              </a:solidFill>
            </a:endParaRPr>
          </a:p>
        </p:txBody>
      </p:sp>
      <p:sp>
        <p:nvSpPr>
          <p:cNvPr id="51" name="object 51"/>
          <p:cNvSpPr txBox="1"/>
          <p:nvPr/>
        </p:nvSpPr>
        <p:spPr>
          <a:xfrm>
            <a:off x="5008721" y="3352477"/>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52" name="object 52"/>
          <p:cNvSpPr/>
          <p:nvPr/>
        </p:nvSpPr>
        <p:spPr>
          <a:xfrm>
            <a:off x="4862894" y="2550604"/>
            <a:ext cx="571500" cy="610552"/>
          </a:xfrm>
          <a:custGeom>
            <a:avLst/>
            <a:gdLst/>
            <a:ahLst/>
            <a:cxnLst/>
            <a:rect l="l" t="t" r="r" b="b"/>
            <a:pathLst>
              <a:path w="762000" h="814069">
                <a:moveTo>
                  <a:pt x="380999"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0999"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1999"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53" name="object 53"/>
          <p:cNvSpPr/>
          <p:nvPr/>
        </p:nvSpPr>
        <p:spPr>
          <a:xfrm>
            <a:off x="4862894" y="2550604"/>
            <a:ext cx="571500" cy="610552"/>
          </a:xfrm>
          <a:custGeom>
            <a:avLst/>
            <a:gdLst/>
            <a:ahLst/>
            <a:cxnLst/>
            <a:rect l="l" t="t" r="r" b="b"/>
            <a:pathLst>
              <a:path w="762000" h="814069">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0999"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1999"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0999"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4" name="object 54"/>
          <p:cNvSpPr txBox="1"/>
          <p:nvPr/>
        </p:nvSpPr>
        <p:spPr>
          <a:xfrm>
            <a:off x="5067014" y="2694147"/>
            <a:ext cx="163353"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55" name="object 55"/>
          <p:cNvSpPr/>
          <p:nvPr/>
        </p:nvSpPr>
        <p:spPr>
          <a:xfrm>
            <a:off x="4363974" y="3346714"/>
            <a:ext cx="613791" cy="299456"/>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4395883" y="3360991"/>
            <a:ext cx="467678" cy="170021"/>
          </a:xfrm>
          <a:custGeom>
            <a:avLst/>
            <a:gdLst/>
            <a:ahLst/>
            <a:cxnLst/>
            <a:rect l="l" t="t" r="r" b="b"/>
            <a:pathLst>
              <a:path w="623570" h="226695">
                <a:moveTo>
                  <a:pt x="508440" y="190076"/>
                </a:moveTo>
                <a:lnTo>
                  <a:pt x="497459" y="226440"/>
                </a:lnTo>
                <a:lnTo>
                  <a:pt x="623443" y="204850"/>
                </a:lnTo>
                <a:lnTo>
                  <a:pt x="613621" y="195579"/>
                </a:lnTo>
                <a:lnTo>
                  <a:pt x="526669" y="195579"/>
                </a:lnTo>
                <a:lnTo>
                  <a:pt x="508440" y="190076"/>
                </a:lnTo>
                <a:close/>
              </a:path>
              <a:path w="623570" h="226695">
                <a:moveTo>
                  <a:pt x="519485" y="153500"/>
                </a:moveTo>
                <a:lnTo>
                  <a:pt x="508440" y="190076"/>
                </a:lnTo>
                <a:lnTo>
                  <a:pt x="526669" y="195579"/>
                </a:lnTo>
                <a:lnTo>
                  <a:pt x="537718" y="159003"/>
                </a:lnTo>
                <a:lnTo>
                  <a:pt x="519485" y="153500"/>
                </a:lnTo>
                <a:close/>
              </a:path>
              <a:path w="623570" h="226695">
                <a:moveTo>
                  <a:pt x="530478" y="117093"/>
                </a:moveTo>
                <a:lnTo>
                  <a:pt x="519485" y="153500"/>
                </a:lnTo>
                <a:lnTo>
                  <a:pt x="537718" y="159003"/>
                </a:lnTo>
                <a:lnTo>
                  <a:pt x="526669" y="195579"/>
                </a:lnTo>
                <a:lnTo>
                  <a:pt x="613621" y="195579"/>
                </a:lnTo>
                <a:lnTo>
                  <a:pt x="530478" y="117093"/>
                </a:lnTo>
                <a:close/>
              </a:path>
              <a:path w="623570" h="226695">
                <a:moveTo>
                  <a:pt x="10922" y="0"/>
                </a:moveTo>
                <a:lnTo>
                  <a:pt x="0" y="36575"/>
                </a:lnTo>
                <a:lnTo>
                  <a:pt x="508440" y="190076"/>
                </a:lnTo>
                <a:lnTo>
                  <a:pt x="519485" y="153500"/>
                </a:lnTo>
                <a:lnTo>
                  <a:pt x="10922"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4357116" y="2754629"/>
            <a:ext cx="620649" cy="675513"/>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4389311" y="2855786"/>
            <a:ext cx="474345" cy="528161"/>
          </a:xfrm>
          <a:custGeom>
            <a:avLst/>
            <a:gdLst/>
            <a:ahLst/>
            <a:cxnLst/>
            <a:rect l="l" t="t" r="r" b="b"/>
            <a:pathLst>
              <a:path w="632460" h="704214">
                <a:moveTo>
                  <a:pt x="541815" y="72471"/>
                </a:moveTo>
                <a:lnTo>
                  <a:pt x="0" y="678941"/>
                </a:lnTo>
                <a:lnTo>
                  <a:pt x="28448" y="704214"/>
                </a:lnTo>
                <a:lnTo>
                  <a:pt x="570243" y="97890"/>
                </a:lnTo>
                <a:lnTo>
                  <a:pt x="541815" y="72471"/>
                </a:lnTo>
                <a:close/>
              </a:path>
              <a:path w="632460" h="704214">
                <a:moveTo>
                  <a:pt x="616357" y="58293"/>
                </a:moveTo>
                <a:lnTo>
                  <a:pt x="554482" y="58293"/>
                </a:lnTo>
                <a:lnTo>
                  <a:pt x="582930" y="83693"/>
                </a:lnTo>
                <a:lnTo>
                  <a:pt x="570243" y="97890"/>
                </a:lnTo>
                <a:lnTo>
                  <a:pt x="598677" y="123316"/>
                </a:lnTo>
                <a:lnTo>
                  <a:pt x="616357" y="58293"/>
                </a:lnTo>
                <a:close/>
              </a:path>
              <a:path w="632460" h="704214">
                <a:moveTo>
                  <a:pt x="554482" y="58293"/>
                </a:moveTo>
                <a:lnTo>
                  <a:pt x="541815" y="72471"/>
                </a:lnTo>
                <a:lnTo>
                  <a:pt x="570243" y="97890"/>
                </a:lnTo>
                <a:lnTo>
                  <a:pt x="582930" y="83693"/>
                </a:lnTo>
                <a:lnTo>
                  <a:pt x="554482" y="58293"/>
                </a:lnTo>
                <a:close/>
              </a:path>
              <a:path w="632460" h="704214">
                <a:moveTo>
                  <a:pt x="632206" y="0"/>
                </a:moveTo>
                <a:lnTo>
                  <a:pt x="513461" y="47116"/>
                </a:lnTo>
                <a:lnTo>
                  <a:pt x="541815" y="72471"/>
                </a:lnTo>
                <a:lnTo>
                  <a:pt x="554482" y="58293"/>
                </a:lnTo>
                <a:lnTo>
                  <a:pt x="616357" y="58293"/>
                </a:lnTo>
                <a:lnTo>
                  <a:pt x="632206" y="0"/>
                </a:lnTo>
                <a:close/>
              </a:path>
            </a:pathLst>
          </a:custGeom>
          <a:solidFill>
            <a:srgbClr val="000000"/>
          </a:solidFill>
        </p:spPr>
        <p:txBody>
          <a:bodyPr wrap="square" lIns="0" tIns="0" rIns="0" bIns="0" rtlCol="0"/>
          <a:lstStyle/>
          <a:p>
            <a:endParaRPr sz="1350">
              <a:solidFill>
                <a:prstClr val="black"/>
              </a:solidFill>
            </a:endParaRPr>
          </a:p>
        </p:txBody>
      </p:sp>
      <p:sp>
        <p:nvSpPr>
          <p:cNvPr id="62"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80</a:t>
            </a:fld>
            <a:endParaRPr lang="en-US">
              <a:solidFill>
                <a:srgbClr val="04617B">
                  <a:shade val="90000"/>
                </a:srgbClr>
              </a:solidFill>
            </a:endParaRPr>
          </a:p>
        </p:txBody>
      </p:sp>
    </p:spTree>
    <p:extLst>
      <p:ext uri="{BB962C8B-B14F-4D97-AF65-F5344CB8AC3E}">
        <p14:creationId xmlns:p14="http://schemas.microsoft.com/office/powerpoint/2010/main" val="3770343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711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711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5777" y="4684586"/>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73204" y="3212782"/>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8063A1"/>
          </a:solidFill>
        </p:spPr>
        <p:txBody>
          <a:bodyPr wrap="square" lIns="0" tIns="0" rIns="0" bIns="0" rtlCol="0"/>
          <a:lstStyle/>
          <a:p>
            <a:endParaRPr sz="1350">
              <a:solidFill>
                <a:prstClr val="black"/>
              </a:solidFill>
            </a:endParaRPr>
          </a:p>
        </p:txBody>
      </p:sp>
      <p:sp>
        <p:nvSpPr>
          <p:cNvPr id="32" name="object 32"/>
          <p:cNvSpPr/>
          <p:nvPr/>
        </p:nvSpPr>
        <p:spPr>
          <a:xfrm>
            <a:off x="1852804" y="4744641"/>
            <a:ext cx="833246" cy="233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885379" y="4802885"/>
            <a:ext cx="685800" cy="85725"/>
          </a:xfrm>
          <a:custGeom>
            <a:avLst/>
            <a:gdLst/>
            <a:ahLst/>
            <a:cxnLst/>
            <a:rect l="l" t="t" r="r" b="b"/>
            <a:pathLst>
              <a:path w="914400" h="114300">
                <a:moveTo>
                  <a:pt x="800100" y="0"/>
                </a:moveTo>
                <a:lnTo>
                  <a:pt x="800100" y="114299"/>
                </a:lnTo>
                <a:lnTo>
                  <a:pt x="876300" y="76199"/>
                </a:lnTo>
                <a:lnTo>
                  <a:pt x="819150" y="76199"/>
                </a:lnTo>
                <a:lnTo>
                  <a:pt x="819150" y="38099"/>
                </a:lnTo>
                <a:lnTo>
                  <a:pt x="876300" y="38099"/>
                </a:lnTo>
                <a:lnTo>
                  <a:pt x="800100" y="0"/>
                </a:lnTo>
                <a:close/>
              </a:path>
              <a:path w="914400" h="114300">
                <a:moveTo>
                  <a:pt x="800100" y="38099"/>
                </a:moveTo>
                <a:lnTo>
                  <a:pt x="0" y="38099"/>
                </a:lnTo>
                <a:lnTo>
                  <a:pt x="0" y="76199"/>
                </a:lnTo>
                <a:lnTo>
                  <a:pt x="800100" y="76199"/>
                </a:lnTo>
                <a:lnTo>
                  <a:pt x="800100" y="38099"/>
                </a:lnTo>
                <a:close/>
              </a:path>
              <a:path w="914400" h="114300">
                <a:moveTo>
                  <a:pt x="876300" y="38099"/>
                </a:moveTo>
                <a:lnTo>
                  <a:pt x="819150" y="38099"/>
                </a:lnTo>
                <a:lnTo>
                  <a:pt x="819150" y="76199"/>
                </a:lnTo>
                <a:lnTo>
                  <a:pt x="876300" y="76199"/>
                </a:lnTo>
                <a:lnTo>
                  <a:pt x="914400" y="57149"/>
                </a:lnTo>
                <a:lnTo>
                  <a:pt x="876300" y="38099"/>
                </a:lnTo>
                <a:close/>
              </a:path>
            </a:pathLst>
          </a:custGeom>
          <a:solidFill>
            <a:srgbClr val="8063A1"/>
          </a:solidFill>
        </p:spPr>
        <p:txBody>
          <a:bodyPr wrap="square" lIns="0" tIns="0" rIns="0" bIns="0" rtlCol="0"/>
          <a:lstStyle/>
          <a:p>
            <a:endParaRPr sz="1350">
              <a:solidFill>
                <a:prstClr val="black"/>
              </a:solidFill>
            </a:endParaRPr>
          </a:p>
        </p:txBody>
      </p:sp>
      <p:sp>
        <p:nvSpPr>
          <p:cNvPr id="34" name="object 34"/>
          <p:cNvSpPr/>
          <p:nvPr/>
        </p:nvSpPr>
        <p:spPr>
          <a:xfrm>
            <a:off x="3829621"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5" name="object 35"/>
          <p:cNvSpPr/>
          <p:nvPr/>
        </p:nvSpPr>
        <p:spPr>
          <a:xfrm>
            <a:off x="3829621"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6" name="object 36"/>
          <p:cNvSpPr txBox="1"/>
          <p:nvPr/>
        </p:nvSpPr>
        <p:spPr>
          <a:xfrm>
            <a:off x="404107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7" name="object 37"/>
          <p:cNvSpPr/>
          <p:nvPr/>
        </p:nvSpPr>
        <p:spPr>
          <a:xfrm>
            <a:off x="3828479" y="3069526"/>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8" name="object 38"/>
          <p:cNvSpPr/>
          <p:nvPr/>
        </p:nvSpPr>
        <p:spPr>
          <a:xfrm>
            <a:off x="3828479" y="3069526"/>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9" name="object 39"/>
          <p:cNvSpPr txBox="1"/>
          <p:nvPr/>
        </p:nvSpPr>
        <p:spPr>
          <a:xfrm>
            <a:off x="4031932" y="321278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3015233" y="3273551"/>
            <a:ext cx="928116" cy="141046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1" name="object 41"/>
          <p:cNvSpPr/>
          <p:nvPr/>
        </p:nvSpPr>
        <p:spPr>
          <a:xfrm>
            <a:off x="3047047" y="3374707"/>
            <a:ext cx="782002" cy="1263491"/>
          </a:xfrm>
          <a:custGeom>
            <a:avLst/>
            <a:gdLst/>
            <a:ahLst/>
            <a:cxnLst/>
            <a:rect l="l" t="t" r="r" b="b"/>
            <a:pathLst>
              <a:path w="1042670" h="1684654">
                <a:moveTo>
                  <a:pt x="966292" y="87497"/>
                </a:moveTo>
                <a:lnTo>
                  <a:pt x="0" y="1664589"/>
                </a:lnTo>
                <a:lnTo>
                  <a:pt x="32512" y="1684401"/>
                </a:lnTo>
                <a:lnTo>
                  <a:pt x="998791" y="107455"/>
                </a:lnTo>
                <a:lnTo>
                  <a:pt x="966292" y="87497"/>
                </a:lnTo>
                <a:close/>
              </a:path>
              <a:path w="1042670" h="1684654">
                <a:moveTo>
                  <a:pt x="1036109" y="71247"/>
                </a:moveTo>
                <a:lnTo>
                  <a:pt x="976249" y="71247"/>
                </a:lnTo>
                <a:lnTo>
                  <a:pt x="1008761" y="91186"/>
                </a:lnTo>
                <a:lnTo>
                  <a:pt x="998791" y="107455"/>
                </a:lnTo>
                <a:lnTo>
                  <a:pt x="1031240" y="127380"/>
                </a:lnTo>
                <a:lnTo>
                  <a:pt x="1036109" y="71247"/>
                </a:lnTo>
                <a:close/>
              </a:path>
              <a:path w="1042670" h="1684654">
                <a:moveTo>
                  <a:pt x="976249" y="71247"/>
                </a:moveTo>
                <a:lnTo>
                  <a:pt x="966292" y="87497"/>
                </a:lnTo>
                <a:lnTo>
                  <a:pt x="998791" y="107455"/>
                </a:lnTo>
                <a:lnTo>
                  <a:pt x="1008761" y="91186"/>
                </a:lnTo>
                <a:lnTo>
                  <a:pt x="976249" y="71247"/>
                </a:lnTo>
                <a:close/>
              </a:path>
              <a:path w="1042670" h="1684654">
                <a:moveTo>
                  <a:pt x="1042289" y="0"/>
                </a:moveTo>
                <a:lnTo>
                  <a:pt x="933831" y="67563"/>
                </a:lnTo>
                <a:lnTo>
                  <a:pt x="966292" y="87497"/>
                </a:lnTo>
                <a:lnTo>
                  <a:pt x="976249" y="71247"/>
                </a:lnTo>
                <a:lnTo>
                  <a:pt x="1036109" y="71247"/>
                </a:lnTo>
                <a:lnTo>
                  <a:pt x="1042289" y="0"/>
                </a:lnTo>
                <a:close/>
              </a:path>
            </a:pathLst>
          </a:custGeom>
          <a:solidFill>
            <a:srgbClr val="8063A1"/>
          </a:solidFill>
        </p:spPr>
        <p:txBody>
          <a:bodyPr wrap="square" lIns="0" tIns="0" rIns="0" bIns="0" rtlCol="0"/>
          <a:lstStyle/>
          <a:p>
            <a:endParaRPr sz="1350">
              <a:solidFill>
                <a:prstClr val="black"/>
              </a:solidFill>
            </a:endParaRPr>
          </a:p>
        </p:txBody>
      </p:sp>
      <p:sp>
        <p:nvSpPr>
          <p:cNvPr id="42" name="object 42"/>
          <p:cNvSpPr/>
          <p:nvPr/>
        </p:nvSpPr>
        <p:spPr>
          <a:xfrm>
            <a:off x="3110103" y="4744641"/>
            <a:ext cx="834380"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3" name="object 43"/>
          <p:cNvSpPr/>
          <p:nvPr/>
        </p:nvSpPr>
        <p:spPr>
          <a:xfrm>
            <a:off x="3142679" y="4802885"/>
            <a:ext cx="687229" cy="85725"/>
          </a:xfrm>
          <a:custGeom>
            <a:avLst/>
            <a:gdLst/>
            <a:ahLst/>
            <a:cxnLst/>
            <a:rect l="l" t="t" r="r" b="b"/>
            <a:pathLst>
              <a:path w="916304" h="114300">
                <a:moveTo>
                  <a:pt x="801877" y="0"/>
                </a:moveTo>
                <a:lnTo>
                  <a:pt x="801877" y="114299"/>
                </a:lnTo>
                <a:lnTo>
                  <a:pt x="878077" y="76199"/>
                </a:lnTo>
                <a:lnTo>
                  <a:pt x="820927" y="76199"/>
                </a:lnTo>
                <a:lnTo>
                  <a:pt x="820927" y="38099"/>
                </a:lnTo>
                <a:lnTo>
                  <a:pt x="878077" y="38099"/>
                </a:lnTo>
                <a:lnTo>
                  <a:pt x="801877" y="0"/>
                </a:lnTo>
                <a:close/>
              </a:path>
              <a:path w="916304" h="114300">
                <a:moveTo>
                  <a:pt x="801877" y="38099"/>
                </a:moveTo>
                <a:lnTo>
                  <a:pt x="0" y="38099"/>
                </a:lnTo>
                <a:lnTo>
                  <a:pt x="0" y="76199"/>
                </a:lnTo>
                <a:lnTo>
                  <a:pt x="801877" y="76199"/>
                </a:lnTo>
                <a:lnTo>
                  <a:pt x="801877" y="38099"/>
                </a:lnTo>
                <a:close/>
              </a:path>
              <a:path w="916304" h="114300">
                <a:moveTo>
                  <a:pt x="878077" y="38099"/>
                </a:moveTo>
                <a:lnTo>
                  <a:pt x="820927" y="38099"/>
                </a:lnTo>
                <a:lnTo>
                  <a:pt x="820927" y="76199"/>
                </a:lnTo>
                <a:lnTo>
                  <a:pt x="878077" y="76199"/>
                </a:lnTo>
                <a:lnTo>
                  <a:pt x="916177" y="57149"/>
                </a:lnTo>
                <a:lnTo>
                  <a:pt x="878077" y="38099"/>
                </a:lnTo>
                <a:close/>
              </a:path>
            </a:pathLst>
          </a:custGeom>
          <a:solidFill>
            <a:srgbClr val="000000"/>
          </a:solidFill>
        </p:spPr>
        <p:txBody>
          <a:bodyPr wrap="square" lIns="0" tIns="0" rIns="0" bIns="0" rtlCol="0"/>
          <a:lstStyle/>
          <a:p>
            <a:endParaRPr sz="1350">
              <a:solidFill>
                <a:prstClr val="black"/>
              </a:solidFill>
            </a:endParaRPr>
          </a:p>
        </p:txBody>
      </p:sp>
      <p:sp>
        <p:nvSpPr>
          <p:cNvPr id="44" name="object 44"/>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spc="-4" dirty="0" smtClean="0">
                <a:solidFill>
                  <a:prstClr val="black"/>
                </a:solidFill>
                <a:latin typeface="Calibri"/>
                <a:cs typeface="Calibri"/>
              </a:rPr>
              <a:t>A,B,</a:t>
            </a:r>
            <a:r>
              <a:rPr lang="en-US" sz="1725" b="1" spc="-4" dirty="0" smtClean="0">
                <a:solidFill>
                  <a:prstClr val="black"/>
                </a:solidFill>
                <a:latin typeface="Calibri"/>
                <a:cs typeface="Calibri"/>
              </a:rPr>
              <a:t>D</a:t>
            </a:r>
            <a:r>
              <a:rPr sz="1725" b="1" spc="-4" dirty="0" smtClean="0">
                <a:solidFill>
                  <a:prstClr val="black"/>
                </a:solidFill>
                <a:latin typeface="Calibri"/>
                <a:cs typeface="Calibri"/>
              </a:rPr>
              <a:t>,</a:t>
            </a:r>
            <a:r>
              <a:rPr lang="en-US" sz="1725" b="1" spc="-4" dirty="0" smtClean="0">
                <a:solidFill>
                  <a:prstClr val="black"/>
                </a:solidFill>
                <a:latin typeface="Calibri"/>
                <a:cs typeface="Calibri"/>
              </a:rPr>
              <a:t>E</a:t>
            </a:r>
            <a:endParaRPr sz="1725" dirty="0">
              <a:solidFill>
                <a:prstClr val="black"/>
              </a:solidFill>
              <a:latin typeface="Calibri"/>
              <a:cs typeface="Calibri"/>
            </a:endParaRPr>
          </a:p>
        </p:txBody>
      </p:sp>
      <p:sp>
        <p:nvSpPr>
          <p:cNvPr id="45" name="object 45"/>
          <p:cNvSpPr/>
          <p:nvPr/>
        </p:nvSpPr>
        <p:spPr>
          <a:xfrm>
            <a:off x="4373118" y="4816561"/>
            <a:ext cx="532628" cy="91481"/>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4405694" y="4845748"/>
            <a:ext cx="457200" cy="2381"/>
          </a:xfrm>
          <a:custGeom>
            <a:avLst/>
            <a:gdLst/>
            <a:ahLst/>
            <a:cxnLst/>
            <a:rect l="l" t="t" r="r" b="b"/>
            <a:pathLst>
              <a:path w="609600" h="3175">
                <a:moveTo>
                  <a:pt x="0" y="2793"/>
                </a:moveTo>
                <a:lnTo>
                  <a:pt x="609600" y="0"/>
                </a:lnTo>
              </a:path>
            </a:pathLst>
          </a:custGeom>
          <a:ln w="38099">
            <a:solidFill>
              <a:srgbClr val="000000"/>
            </a:solidFill>
          </a:ln>
        </p:spPr>
        <p:txBody>
          <a:bodyPr wrap="square" lIns="0" tIns="0" rIns="0" bIns="0" rtlCol="0"/>
          <a:lstStyle/>
          <a:p>
            <a:endParaRPr sz="1350">
              <a:solidFill>
                <a:prstClr val="black"/>
              </a:solidFill>
            </a:endParaRPr>
          </a:p>
        </p:txBody>
      </p:sp>
      <p:sp>
        <p:nvSpPr>
          <p:cNvPr id="47" name="object 47"/>
          <p:cNvSpPr/>
          <p:nvPr/>
        </p:nvSpPr>
        <p:spPr>
          <a:xfrm>
            <a:off x="4816602" y="4735478"/>
            <a:ext cx="93685" cy="266290"/>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4862893" y="4750879"/>
            <a:ext cx="4763" cy="190500"/>
          </a:xfrm>
          <a:custGeom>
            <a:avLst/>
            <a:gdLst/>
            <a:ahLst/>
            <a:cxnLst/>
            <a:rect l="l" t="t" r="r" b="b"/>
            <a:pathLst>
              <a:path w="6350" h="254000">
                <a:moveTo>
                  <a:pt x="2920" y="-19049"/>
                </a:moveTo>
                <a:lnTo>
                  <a:pt x="2920" y="273050"/>
                </a:lnTo>
              </a:path>
            </a:pathLst>
          </a:custGeom>
          <a:ln w="43941">
            <a:solidFill>
              <a:srgbClr val="000000"/>
            </a:solidFill>
          </a:ln>
        </p:spPr>
        <p:txBody>
          <a:bodyPr wrap="square" lIns="0" tIns="0" rIns="0" bIns="0" rtlCol="0"/>
          <a:lstStyle/>
          <a:p>
            <a:endParaRPr sz="1350">
              <a:solidFill>
                <a:prstClr val="black"/>
              </a:solidFill>
            </a:endParaRPr>
          </a:p>
        </p:txBody>
      </p:sp>
      <p:sp>
        <p:nvSpPr>
          <p:cNvPr id="49" name="object 49"/>
          <p:cNvSpPr/>
          <p:nvPr/>
        </p:nvSpPr>
        <p:spPr>
          <a:xfrm>
            <a:off x="4914329" y="346729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C0504D"/>
          </a:solidFill>
        </p:spPr>
        <p:txBody>
          <a:bodyPr wrap="square" lIns="0" tIns="0" rIns="0" bIns="0" rtlCol="0"/>
          <a:lstStyle/>
          <a:p>
            <a:endParaRPr sz="1350">
              <a:solidFill>
                <a:prstClr val="black"/>
              </a:solidFill>
            </a:endParaRPr>
          </a:p>
        </p:txBody>
      </p:sp>
      <p:sp>
        <p:nvSpPr>
          <p:cNvPr id="50" name="object 50"/>
          <p:cNvSpPr/>
          <p:nvPr/>
        </p:nvSpPr>
        <p:spPr>
          <a:xfrm>
            <a:off x="4914329" y="3467290"/>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solidFill>
            <a:schemeClr val="accent5"/>
          </a:solidFill>
          <a:ln w="25908">
            <a:solidFill>
              <a:srgbClr val="8B3836"/>
            </a:solidFill>
          </a:ln>
        </p:spPr>
        <p:txBody>
          <a:bodyPr wrap="square" lIns="0" tIns="0" rIns="0" bIns="0" rtlCol="0"/>
          <a:lstStyle/>
          <a:p>
            <a:endParaRPr sz="1350">
              <a:solidFill>
                <a:prstClr val="black"/>
              </a:solidFill>
            </a:endParaRPr>
          </a:p>
        </p:txBody>
      </p:sp>
      <p:sp>
        <p:nvSpPr>
          <p:cNvPr id="51" name="object 51"/>
          <p:cNvSpPr txBox="1"/>
          <p:nvPr/>
        </p:nvSpPr>
        <p:spPr>
          <a:xfrm>
            <a:off x="5059489" y="3610356"/>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52" name="object 52"/>
          <p:cNvSpPr/>
          <p:nvPr/>
        </p:nvSpPr>
        <p:spPr>
          <a:xfrm>
            <a:off x="4862894" y="2550604"/>
            <a:ext cx="571500" cy="610552"/>
          </a:xfrm>
          <a:custGeom>
            <a:avLst/>
            <a:gdLst/>
            <a:ahLst/>
            <a:cxnLst/>
            <a:rect l="l" t="t" r="r" b="b"/>
            <a:pathLst>
              <a:path w="762000" h="814069">
                <a:moveTo>
                  <a:pt x="380999"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0999"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1999"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53" name="object 53"/>
          <p:cNvSpPr/>
          <p:nvPr/>
        </p:nvSpPr>
        <p:spPr>
          <a:xfrm>
            <a:off x="4862894" y="2550604"/>
            <a:ext cx="571500" cy="610552"/>
          </a:xfrm>
          <a:custGeom>
            <a:avLst/>
            <a:gdLst/>
            <a:ahLst/>
            <a:cxnLst/>
            <a:rect l="l" t="t" r="r" b="b"/>
            <a:pathLst>
              <a:path w="762000" h="814069">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0999"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1999"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0999"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4" name="object 54"/>
          <p:cNvSpPr txBox="1"/>
          <p:nvPr/>
        </p:nvSpPr>
        <p:spPr>
          <a:xfrm>
            <a:off x="5067014" y="2694147"/>
            <a:ext cx="163353"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55" name="object 55"/>
          <p:cNvSpPr/>
          <p:nvPr/>
        </p:nvSpPr>
        <p:spPr>
          <a:xfrm>
            <a:off x="4359402" y="3348971"/>
            <a:ext cx="669788" cy="555517"/>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4391215" y="3363372"/>
            <a:ext cx="523399" cy="409099"/>
          </a:xfrm>
          <a:custGeom>
            <a:avLst/>
            <a:gdLst/>
            <a:ahLst/>
            <a:cxnLst/>
            <a:rect l="l" t="t" r="r" b="b"/>
            <a:pathLst>
              <a:path w="697865" h="545464">
                <a:moveTo>
                  <a:pt x="595417" y="490135"/>
                </a:moveTo>
                <a:lnTo>
                  <a:pt x="572135" y="520319"/>
                </a:lnTo>
                <a:lnTo>
                  <a:pt x="697484" y="544957"/>
                </a:lnTo>
                <a:lnTo>
                  <a:pt x="676679" y="501776"/>
                </a:lnTo>
                <a:lnTo>
                  <a:pt x="610488" y="501776"/>
                </a:lnTo>
                <a:lnTo>
                  <a:pt x="595417" y="490135"/>
                </a:lnTo>
                <a:close/>
              </a:path>
              <a:path w="697865" h="545464">
                <a:moveTo>
                  <a:pt x="618707" y="459944"/>
                </a:moveTo>
                <a:lnTo>
                  <a:pt x="595417" y="490135"/>
                </a:lnTo>
                <a:lnTo>
                  <a:pt x="610488" y="501776"/>
                </a:lnTo>
                <a:lnTo>
                  <a:pt x="633730" y="471550"/>
                </a:lnTo>
                <a:lnTo>
                  <a:pt x="618707" y="459944"/>
                </a:lnTo>
                <a:close/>
              </a:path>
              <a:path w="697865" h="545464">
                <a:moveTo>
                  <a:pt x="641985" y="429767"/>
                </a:moveTo>
                <a:lnTo>
                  <a:pt x="618707" y="459944"/>
                </a:lnTo>
                <a:lnTo>
                  <a:pt x="633730" y="471550"/>
                </a:lnTo>
                <a:lnTo>
                  <a:pt x="610488" y="501776"/>
                </a:lnTo>
                <a:lnTo>
                  <a:pt x="676679" y="501776"/>
                </a:lnTo>
                <a:lnTo>
                  <a:pt x="641985" y="429767"/>
                </a:lnTo>
                <a:close/>
              </a:path>
              <a:path w="697865" h="545464">
                <a:moveTo>
                  <a:pt x="23368" y="0"/>
                </a:moveTo>
                <a:lnTo>
                  <a:pt x="0" y="30225"/>
                </a:lnTo>
                <a:lnTo>
                  <a:pt x="595417" y="490135"/>
                </a:lnTo>
                <a:lnTo>
                  <a:pt x="618707" y="459944"/>
                </a:lnTo>
                <a:lnTo>
                  <a:pt x="23368" y="0"/>
                </a:lnTo>
                <a:close/>
              </a:path>
            </a:pathLst>
          </a:custGeom>
          <a:solidFill>
            <a:srgbClr val="8063A1"/>
          </a:solidFill>
        </p:spPr>
        <p:txBody>
          <a:bodyPr wrap="square" lIns="0" tIns="0" rIns="0" bIns="0" rtlCol="0"/>
          <a:lstStyle/>
          <a:p>
            <a:endParaRPr sz="1350">
              <a:solidFill>
                <a:prstClr val="black"/>
              </a:solidFill>
            </a:endParaRPr>
          </a:p>
        </p:txBody>
      </p:sp>
      <p:sp>
        <p:nvSpPr>
          <p:cNvPr id="57" name="object 57"/>
          <p:cNvSpPr/>
          <p:nvPr/>
        </p:nvSpPr>
        <p:spPr>
          <a:xfrm>
            <a:off x="4357116" y="2754629"/>
            <a:ext cx="620649" cy="675513"/>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4389311" y="2855786"/>
            <a:ext cx="474345" cy="528161"/>
          </a:xfrm>
          <a:custGeom>
            <a:avLst/>
            <a:gdLst/>
            <a:ahLst/>
            <a:cxnLst/>
            <a:rect l="l" t="t" r="r" b="b"/>
            <a:pathLst>
              <a:path w="632460" h="704214">
                <a:moveTo>
                  <a:pt x="541815" y="72471"/>
                </a:moveTo>
                <a:lnTo>
                  <a:pt x="0" y="678941"/>
                </a:lnTo>
                <a:lnTo>
                  <a:pt x="28448" y="704214"/>
                </a:lnTo>
                <a:lnTo>
                  <a:pt x="570243" y="97890"/>
                </a:lnTo>
                <a:lnTo>
                  <a:pt x="541815" y="72471"/>
                </a:lnTo>
                <a:close/>
              </a:path>
              <a:path w="632460" h="704214">
                <a:moveTo>
                  <a:pt x="616357" y="58293"/>
                </a:moveTo>
                <a:lnTo>
                  <a:pt x="554482" y="58293"/>
                </a:lnTo>
                <a:lnTo>
                  <a:pt x="582930" y="83693"/>
                </a:lnTo>
                <a:lnTo>
                  <a:pt x="570243" y="97890"/>
                </a:lnTo>
                <a:lnTo>
                  <a:pt x="598677" y="123316"/>
                </a:lnTo>
                <a:lnTo>
                  <a:pt x="616357" y="58293"/>
                </a:lnTo>
                <a:close/>
              </a:path>
              <a:path w="632460" h="704214">
                <a:moveTo>
                  <a:pt x="554482" y="58293"/>
                </a:moveTo>
                <a:lnTo>
                  <a:pt x="541815" y="72471"/>
                </a:lnTo>
                <a:lnTo>
                  <a:pt x="570243" y="97890"/>
                </a:lnTo>
                <a:lnTo>
                  <a:pt x="582930" y="83693"/>
                </a:lnTo>
                <a:lnTo>
                  <a:pt x="554482" y="58293"/>
                </a:lnTo>
                <a:close/>
              </a:path>
              <a:path w="632460" h="704214">
                <a:moveTo>
                  <a:pt x="632206" y="0"/>
                </a:moveTo>
                <a:lnTo>
                  <a:pt x="513461" y="47116"/>
                </a:lnTo>
                <a:lnTo>
                  <a:pt x="541815" y="72471"/>
                </a:lnTo>
                <a:lnTo>
                  <a:pt x="554482" y="58293"/>
                </a:lnTo>
                <a:lnTo>
                  <a:pt x="616357" y="58293"/>
                </a:lnTo>
                <a:lnTo>
                  <a:pt x="632206" y="0"/>
                </a:lnTo>
                <a:close/>
              </a:path>
            </a:pathLst>
          </a:custGeom>
          <a:solidFill>
            <a:srgbClr val="000000"/>
          </a:solidFill>
        </p:spPr>
        <p:txBody>
          <a:bodyPr wrap="square" lIns="0" tIns="0" rIns="0" bIns="0" rtlCol="0"/>
          <a:lstStyle/>
          <a:p>
            <a:endParaRPr sz="1350">
              <a:solidFill>
                <a:prstClr val="black"/>
              </a:solidFill>
            </a:endParaRPr>
          </a:p>
        </p:txBody>
      </p:sp>
      <p:sp>
        <p:nvSpPr>
          <p:cNvPr id="62" name="object 29"/>
          <p:cNvSpPr txBox="1"/>
          <p:nvPr/>
        </p:nvSpPr>
        <p:spPr>
          <a:xfrm>
            <a:off x="381000" y="990600"/>
            <a:ext cx="2763488" cy="379431"/>
          </a:xfrm>
          <a:prstGeom prst="rect">
            <a:avLst/>
          </a:prstGeom>
        </p:spPr>
        <p:txBody>
          <a:bodyPr vert="horz" wrap="square" lIns="0" tIns="10001" rIns="0" bIns="0" rtlCol="0">
            <a:spAutoFit/>
          </a:bodyPr>
          <a:lstStyle/>
          <a:p>
            <a:pPr marL="9525">
              <a:spcBef>
                <a:spcPts val="79"/>
              </a:spcBef>
            </a:pPr>
            <a:r>
              <a:rPr sz="2400" b="1" spc="-4" dirty="0">
                <a:solidFill>
                  <a:srgbClr val="FF0000"/>
                </a:solidFill>
                <a:latin typeface="Calibri"/>
                <a:cs typeface="Calibri"/>
              </a:rPr>
              <a:t>Depth </a:t>
            </a:r>
            <a:r>
              <a:rPr sz="2400" b="1" spc="-8" dirty="0">
                <a:solidFill>
                  <a:srgbClr val="FF0000"/>
                </a:solidFill>
                <a:latin typeface="Calibri"/>
                <a:cs typeface="Calibri"/>
              </a:rPr>
              <a:t>First</a:t>
            </a:r>
            <a:r>
              <a:rPr sz="2400" b="1" spc="-45" dirty="0">
                <a:solidFill>
                  <a:srgbClr val="FF0000"/>
                </a:solidFill>
                <a:latin typeface="Calibri"/>
                <a:cs typeface="Calibri"/>
              </a:rPr>
              <a:t> </a:t>
            </a:r>
            <a:r>
              <a:rPr sz="2400" b="1" spc="-8" dirty="0">
                <a:solidFill>
                  <a:srgbClr val="FF0000"/>
                </a:solidFill>
                <a:latin typeface="Calibri"/>
                <a:cs typeface="Calibri"/>
              </a:rPr>
              <a:t>Search</a:t>
            </a:r>
            <a:endParaRPr sz="2400" dirty="0">
              <a:solidFill>
                <a:prstClr val="black"/>
              </a:solidFill>
              <a:latin typeface="Calibri"/>
              <a:cs typeface="Calibri"/>
            </a:endParaRPr>
          </a:p>
        </p:txBody>
      </p:sp>
      <p:sp>
        <p:nvSpPr>
          <p:cNvPr id="61" name="object 80"/>
          <p:cNvSpPr txBox="1"/>
          <p:nvPr/>
        </p:nvSpPr>
        <p:spPr>
          <a:xfrm>
            <a:off x="5943600" y="1447800"/>
            <a:ext cx="2667000" cy="332303"/>
          </a:xfrm>
          <a:prstGeom prst="rect">
            <a:avLst/>
          </a:prstGeom>
        </p:spPr>
        <p:txBody>
          <a:bodyPr vert="horz" wrap="square" lIns="0" tIns="9049" rIns="0" bIns="0" rtlCol="0">
            <a:spAutoFit/>
          </a:bodyPr>
          <a:lstStyle/>
          <a:p>
            <a:pPr marL="9525">
              <a:spcBef>
                <a:spcPts val="71"/>
              </a:spcBef>
            </a:pPr>
            <a:r>
              <a:rPr sz="2100" b="1" spc="-8" dirty="0" smtClean="0">
                <a:solidFill>
                  <a:prstClr val="black"/>
                </a:solidFill>
                <a:latin typeface="Calibri"/>
                <a:cs typeface="Calibri"/>
              </a:rPr>
              <a:t>Path=</a:t>
            </a:r>
            <a:r>
              <a:rPr lang="en-US" sz="2100" b="1" spc="-8" dirty="0" smtClean="0">
                <a:solidFill>
                  <a:prstClr val="black"/>
                </a:solidFill>
                <a:latin typeface="Calibri"/>
                <a:cs typeface="Calibri"/>
              </a:rPr>
              <a:t> A-&gt; B-&gt;D-&gt;E-&gt;G1</a:t>
            </a:r>
            <a:endParaRPr sz="2100"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81</a:t>
            </a:fld>
            <a:endParaRPr lang="en-US">
              <a:solidFill>
                <a:srgbClr val="04617B">
                  <a:shade val="90000"/>
                </a:srgbClr>
              </a:solidFill>
            </a:endParaRPr>
          </a:p>
        </p:txBody>
      </p:sp>
    </p:spTree>
    <p:extLst>
      <p:ext uri="{BB962C8B-B14F-4D97-AF65-F5344CB8AC3E}">
        <p14:creationId xmlns:p14="http://schemas.microsoft.com/office/powerpoint/2010/main" val="10853542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55485" y="1543621"/>
            <a:ext cx="8277606" cy="3934588"/>
            <a:chOff x="455485" y="1543621"/>
            <a:chExt cx="8277606" cy="3934588"/>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grpSp>
      <p:sp>
        <p:nvSpPr>
          <p:cNvPr id="70"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82</a:t>
            </a:fld>
            <a:endParaRPr lang="en-US">
              <a:solidFill>
                <a:srgbClr val="04617B">
                  <a:shade val="90000"/>
                </a:srgbClr>
              </a:solidFill>
            </a:endParaRPr>
          </a:p>
        </p:txBody>
      </p:sp>
    </p:spTree>
    <p:extLst>
      <p:ext uri="{BB962C8B-B14F-4D97-AF65-F5344CB8AC3E}">
        <p14:creationId xmlns:p14="http://schemas.microsoft.com/office/powerpoint/2010/main" val="13748315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100"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101" name="صورة 100"/>
          <p:cNvPicPr>
            <a:picLocks noChangeAspect="1"/>
          </p:cNvPicPr>
          <p:nvPr/>
        </p:nvPicPr>
        <p:blipFill rotWithShape="1">
          <a:blip r:embed="rId4"/>
          <a:srcRect l="15000" t="18875" r="14166" b="17391"/>
          <a:stretch/>
        </p:blipFill>
        <p:spPr>
          <a:xfrm>
            <a:off x="4419600" y="33528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83</a:t>
            </a:fld>
            <a:endParaRPr lang="en-US">
              <a:solidFill>
                <a:srgbClr val="04617B">
                  <a:shade val="90000"/>
                </a:srgbClr>
              </a:solidFill>
            </a:endParaRPr>
          </a:p>
        </p:txBody>
      </p:sp>
    </p:spTree>
    <p:extLst>
      <p:ext uri="{BB962C8B-B14F-4D97-AF65-F5344CB8AC3E}">
        <p14:creationId xmlns:p14="http://schemas.microsoft.com/office/powerpoint/2010/main" val="42197622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111" name="صورة 110"/>
          <p:cNvPicPr>
            <a:picLocks noChangeAspect="1"/>
          </p:cNvPicPr>
          <p:nvPr/>
        </p:nvPicPr>
        <p:blipFill rotWithShape="1">
          <a:blip r:embed="rId5"/>
          <a:srcRect l="15000" t="18875" r="14166" b="17391"/>
          <a:stretch/>
        </p:blipFill>
        <p:spPr>
          <a:xfrm>
            <a:off x="4419600" y="38862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84</a:t>
            </a:fld>
            <a:endParaRPr lang="en-US">
              <a:solidFill>
                <a:srgbClr val="04617B">
                  <a:shade val="90000"/>
                </a:srgbClr>
              </a:solidFill>
            </a:endParaRPr>
          </a:p>
        </p:txBody>
      </p:sp>
    </p:spTree>
    <p:extLst>
      <p:ext uri="{BB962C8B-B14F-4D97-AF65-F5344CB8AC3E}">
        <p14:creationId xmlns:p14="http://schemas.microsoft.com/office/powerpoint/2010/main" val="711528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43200"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3820249"/>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13467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6"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121" name="صورة 120"/>
          <p:cNvPicPr>
            <a:picLocks noChangeAspect="1"/>
          </p:cNvPicPr>
          <p:nvPr/>
        </p:nvPicPr>
        <p:blipFill rotWithShape="1">
          <a:blip r:embed="rId5"/>
          <a:srcRect l="15000" t="18875" r="14166" b="17391"/>
          <a:stretch/>
        </p:blipFill>
        <p:spPr>
          <a:xfrm>
            <a:off x="4419600" y="38862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85</a:t>
            </a:fld>
            <a:endParaRPr lang="en-US">
              <a:solidFill>
                <a:srgbClr val="04617B">
                  <a:shade val="90000"/>
                </a:srgbClr>
              </a:solidFill>
            </a:endParaRPr>
          </a:p>
        </p:txBody>
      </p:sp>
    </p:spTree>
    <p:extLst>
      <p:ext uri="{BB962C8B-B14F-4D97-AF65-F5344CB8AC3E}">
        <p14:creationId xmlns:p14="http://schemas.microsoft.com/office/powerpoint/2010/main" val="22074030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3820249"/>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39" name="object 39"/>
          <p:cNvSpPr txBox="1"/>
          <p:nvPr/>
        </p:nvSpPr>
        <p:spPr>
          <a:xfrm>
            <a:off x="2774346" y="313467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1591342"/>
            <a:ext cx="16335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F</a:t>
            </a:r>
            <a:endParaRPr dirty="0">
              <a:solidFill>
                <a:prstClr val="black"/>
              </a:solidFill>
              <a:latin typeface="Calibri"/>
              <a:cs typeface="Calibri"/>
            </a:endParaRPr>
          </a:p>
        </p:txBody>
      </p:sp>
      <p:sp>
        <p:nvSpPr>
          <p:cNvPr id="49" name="object 49"/>
          <p:cNvSpPr/>
          <p:nvPr/>
        </p:nvSpPr>
        <p:spPr>
          <a:xfrm>
            <a:off x="1844802" y="1880225"/>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1894998"/>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1850517" y="1651645"/>
            <a:ext cx="861821" cy="313172"/>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60"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135" name="object 39"/>
          <p:cNvSpPr txBox="1"/>
          <p:nvPr/>
        </p:nvSpPr>
        <p:spPr>
          <a:xfrm>
            <a:off x="2819400" y="2362200"/>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pic>
        <p:nvPicPr>
          <p:cNvPr id="136" name="صورة 135"/>
          <p:cNvPicPr>
            <a:picLocks noChangeAspect="1"/>
          </p:cNvPicPr>
          <p:nvPr/>
        </p:nvPicPr>
        <p:blipFill rotWithShape="1">
          <a:blip r:embed="rId7"/>
          <a:srcRect l="15000" t="18875" r="14166" b="17391"/>
          <a:stretch/>
        </p:blipFill>
        <p:spPr>
          <a:xfrm>
            <a:off x="4419600" y="38862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86</a:t>
            </a:fld>
            <a:endParaRPr lang="en-US">
              <a:solidFill>
                <a:srgbClr val="04617B">
                  <a:shade val="90000"/>
                </a:srgbClr>
              </a:solidFill>
            </a:endParaRPr>
          </a:p>
        </p:txBody>
      </p:sp>
    </p:spTree>
    <p:extLst>
      <p:ext uri="{BB962C8B-B14F-4D97-AF65-F5344CB8AC3E}">
        <p14:creationId xmlns:p14="http://schemas.microsoft.com/office/powerpoint/2010/main" val="1638717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3820249"/>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13467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159134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dirty="0">
              <a:solidFill>
                <a:prstClr val="black"/>
              </a:solidFill>
              <a:latin typeface="Calibri"/>
              <a:cs typeface="Calibri"/>
            </a:endParaRPr>
          </a:p>
        </p:txBody>
      </p:sp>
      <p:sp>
        <p:nvSpPr>
          <p:cNvPr id="49" name="object 49"/>
          <p:cNvSpPr/>
          <p:nvPr/>
        </p:nvSpPr>
        <p:spPr>
          <a:xfrm>
            <a:off x="1844802" y="1880225"/>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1894998"/>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1850517" y="1651645"/>
            <a:ext cx="861821" cy="313172"/>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txBox="1"/>
          <p:nvPr/>
        </p:nvSpPr>
        <p:spPr>
          <a:xfrm>
            <a:off x="2804351" y="2086737"/>
            <a:ext cx="971074" cy="548227"/>
          </a:xfrm>
          <a:prstGeom prst="rect">
            <a:avLst/>
          </a:prstGeom>
        </p:spPr>
        <p:txBody>
          <a:bodyPr vert="horz" wrap="square" lIns="0" tIns="9525" rIns="0" bIns="0" rtlCol="0">
            <a:spAutoFit/>
          </a:bodyPr>
          <a:lstStyle/>
          <a:p>
            <a:pPr marL="855821">
              <a:lnSpc>
                <a:spcPts val="2055"/>
              </a:lnSpc>
              <a:spcBef>
                <a:spcPts val="75"/>
              </a:spcBef>
            </a:pPr>
            <a:r>
              <a:rPr lang="en-US" b="1" dirty="0" smtClean="0">
                <a:solidFill>
                  <a:srgbClr val="FFFFFF"/>
                </a:solidFill>
                <a:latin typeface="Calibri"/>
                <a:cs typeface="Calibri"/>
              </a:rPr>
              <a:t>E</a:t>
            </a:r>
            <a:endParaRPr dirty="0">
              <a:solidFill>
                <a:prstClr val="black"/>
              </a:solidFill>
              <a:latin typeface="Calibri"/>
              <a:cs typeface="Calibri"/>
            </a:endParaRPr>
          </a:p>
          <a:p>
            <a:pPr marL="9525">
              <a:lnSpc>
                <a:spcPts val="2055"/>
              </a:lnSpc>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58" name="object 58"/>
          <p:cNvSpPr/>
          <p:nvPr/>
        </p:nvSpPr>
        <p:spPr>
          <a:xfrm>
            <a:off x="3905060"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59"/>
          <p:cNvSpPr/>
          <p:nvPr/>
        </p:nvSpPr>
        <p:spPr>
          <a:xfrm>
            <a:off x="3905060"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0" name="object 60"/>
          <p:cNvSpPr txBox="1"/>
          <p:nvPr/>
        </p:nvSpPr>
        <p:spPr>
          <a:xfrm>
            <a:off x="4116228" y="5256048"/>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61" name="object 61"/>
          <p:cNvSpPr/>
          <p:nvPr/>
        </p:nvSpPr>
        <p:spPr>
          <a:xfrm>
            <a:off x="3905060" y="442741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2" name="object 62"/>
          <p:cNvSpPr/>
          <p:nvPr/>
        </p:nvSpPr>
        <p:spPr>
          <a:xfrm>
            <a:off x="3905060" y="442741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3" name="object 63"/>
          <p:cNvSpPr txBox="1"/>
          <p:nvPr/>
        </p:nvSpPr>
        <p:spPr>
          <a:xfrm>
            <a:off x="4108227" y="457047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64" name="object 64"/>
          <p:cNvSpPr/>
          <p:nvPr/>
        </p:nvSpPr>
        <p:spPr>
          <a:xfrm>
            <a:off x="3106674" y="5316093"/>
            <a:ext cx="913266" cy="233219"/>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65" name="object 65"/>
          <p:cNvSpPr/>
          <p:nvPr/>
        </p:nvSpPr>
        <p:spPr>
          <a:xfrm>
            <a:off x="3139249" y="5374385"/>
            <a:ext cx="765810" cy="85725"/>
          </a:xfrm>
          <a:custGeom>
            <a:avLst/>
            <a:gdLst/>
            <a:ahLst/>
            <a:cxnLst/>
            <a:rect l="l" t="t" r="r" b="b"/>
            <a:pathLst>
              <a:path w="1021079" h="114300">
                <a:moveTo>
                  <a:pt x="906780" y="0"/>
                </a:moveTo>
                <a:lnTo>
                  <a:pt x="906780" y="114299"/>
                </a:lnTo>
                <a:lnTo>
                  <a:pt x="982980" y="76199"/>
                </a:lnTo>
                <a:lnTo>
                  <a:pt x="925830" y="76199"/>
                </a:lnTo>
                <a:lnTo>
                  <a:pt x="925830" y="38099"/>
                </a:lnTo>
                <a:lnTo>
                  <a:pt x="982980" y="38099"/>
                </a:lnTo>
                <a:lnTo>
                  <a:pt x="906780" y="0"/>
                </a:lnTo>
                <a:close/>
              </a:path>
              <a:path w="1021079" h="114300">
                <a:moveTo>
                  <a:pt x="906780" y="38099"/>
                </a:moveTo>
                <a:lnTo>
                  <a:pt x="0" y="38099"/>
                </a:lnTo>
                <a:lnTo>
                  <a:pt x="0" y="76199"/>
                </a:lnTo>
                <a:lnTo>
                  <a:pt x="906780" y="76199"/>
                </a:lnTo>
                <a:lnTo>
                  <a:pt x="906780" y="38099"/>
                </a:lnTo>
                <a:close/>
              </a:path>
              <a:path w="1021079" h="114300">
                <a:moveTo>
                  <a:pt x="982980" y="38099"/>
                </a:moveTo>
                <a:lnTo>
                  <a:pt x="925830" y="38099"/>
                </a:lnTo>
                <a:lnTo>
                  <a:pt x="925830" y="76199"/>
                </a:lnTo>
                <a:lnTo>
                  <a:pt x="982980" y="76199"/>
                </a:lnTo>
                <a:lnTo>
                  <a:pt x="1021080" y="57149"/>
                </a:lnTo>
                <a:lnTo>
                  <a:pt x="982980" y="38099"/>
                </a:lnTo>
                <a:close/>
              </a:path>
            </a:pathLst>
          </a:custGeom>
          <a:solidFill>
            <a:srgbClr val="000000"/>
          </a:solidFill>
        </p:spPr>
        <p:txBody>
          <a:bodyPr wrap="square" lIns="0" tIns="0" rIns="0" bIns="0" rtlCol="0"/>
          <a:lstStyle/>
          <a:p>
            <a:endParaRPr sz="1350">
              <a:solidFill>
                <a:prstClr val="black"/>
              </a:solidFill>
            </a:endParaRPr>
          </a:p>
        </p:txBody>
      </p:sp>
      <p:sp>
        <p:nvSpPr>
          <p:cNvPr id="66" name="object 66"/>
          <p:cNvSpPr/>
          <p:nvPr/>
        </p:nvSpPr>
        <p:spPr>
          <a:xfrm>
            <a:off x="3016376" y="4630293"/>
            <a:ext cx="1003554" cy="629783"/>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67" name="object 67"/>
          <p:cNvSpPr/>
          <p:nvPr/>
        </p:nvSpPr>
        <p:spPr>
          <a:xfrm>
            <a:off x="3048857" y="4731448"/>
            <a:ext cx="856774" cy="482918"/>
          </a:xfrm>
          <a:custGeom>
            <a:avLst/>
            <a:gdLst/>
            <a:ahLst/>
            <a:cxnLst/>
            <a:rect l="l" t="t" r="r" b="b"/>
            <a:pathLst>
              <a:path w="1142364" h="643889">
                <a:moveTo>
                  <a:pt x="1032691" y="38713"/>
                </a:moveTo>
                <a:lnTo>
                  <a:pt x="0" y="610361"/>
                </a:lnTo>
                <a:lnTo>
                  <a:pt x="18542" y="643699"/>
                </a:lnTo>
                <a:lnTo>
                  <a:pt x="1051103" y="71991"/>
                </a:lnTo>
                <a:lnTo>
                  <a:pt x="1032691" y="38713"/>
                </a:lnTo>
                <a:close/>
              </a:path>
              <a:path w="1142364" h="643889">
                <a:moveTo>
                  <a:pt x="1121749" y="29463"/>
                </a:moveTo>
                <a:lnTo>
                  <a:pt x="1049401" y="29463"/>
                </a:lnTo>
                <a:lnTo>
                  <a:pt x="1067816" y="62737"/>
                </a:lnTo>
                <a:lnTo>
                  <a:pt x="1051103" y="71991"/>
                </a:lnTo>
                <a:lnTo>
                  <a:pt x="1069594" y="105409"/>
                </a:lnTo>
                <a:lnTo>
                  <a:pt x="1121749" y="29463"/>
                </a:lnTo>
                <a:close/>
              </a:path>
              <a:path w="1142364" h="643889">
                <a:moveTo>
                  <a:pt x="1049401" y="29463"/>
                </a:moveTo>
                <a:lnTo>
                  <a:pt x="1032691" y="38713"/>
                </a:lnTo>
                <a:lnTo>
                  <a:pt x="1051103" y="71991"/>
                </a:lnTo>
                <a:lnTo>
                  <a:pt x="1067816" y="62737"/>
                </a:lnTo>
                <a:lnTo>
                  <a:pt x="1049401" y="29463"/>
                </a:lnTo>
                <a:close/>
              </a:path>
              <a:path w="1142364" h="643889">
                <a:moveTo>
                  <a:pt x="1141984" y="0"/>
                </a:moveTo>
                <a:lnTo>
                  <a:pt x="1014222" y="5333"/>
                </a:lnTo>
                <a:lnTo>
                  <a:pt x="1032691" y="38713"/>
                </a:lnTo>
                <a:lnTo>
                  <a:pt x="1049401" y="29463"/>
                </a:lnTo>
                <a:lnTo>
                  <a:pt x="1121749" y="29463"/>
                </a:lnTo>
                <a:lnTo>
                  <a:pt x="1141984" y="0"/>
                </a:lnTo>
                <a:close/>
              </a:path>
            </a:pathLst>
          </a:custGeom>
          <a:solidFill>
            <a:srgbClr val="000000"/>
          </a:solidFill>
        </p:spPr>
        <p:txBody>
          <a:bodyPr wrap="square" lIns="0" tIns="0" rIns="0" bIns="0" rtlCol="0"/>
          <a:lstStyle/>
          <a:p>
            <a:endParaRPr sz="1350">
              <a:solidFill>
                <a:prstClr val="black"/>
              </a:solidFill>
            </a:endParaRPr>
          </a:p>
        </p:txBody>
      </p:sp>
      <p:sp>
        <p:nvSpPr>
          <p:cNvPr id="70"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145" name="صورة 144"/>
          <p:cNvPicPr>
            <a:picLocks noChangeAspect="1"/>
          </p:cNvPicPr>
          <p:nvPr/>
        </p:nvPicPr>
        <p:blipFill rotWithShape="1">
          <a:blip r:embed="rId9"/>
          <a:srcRect l="15000" t="18875" r="14166" b="17391"/>
          <a:stretch/>
        </p:blipFill>
        <p:spPr>
          <a:xfrm>
            <a:off x="4114800" y="12192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87</a:t>
            </a:fld>
            <a:endParaRPr lang="en-US">
              <a:solidFill>
                <a:srgbClr val="04617B">
                  <a:shade val="90000"/>
                </a:srgbClr>
              </a:solidFill>
            </a:endParaRPr>
          </a:p>
        </p:txBody>
      </p:sp>
    </p:spTree>
    <p:extLst>
      <p:ext uri="{BB962C8B-B14F-4D97-AF65-F5344CB8AC3E}">
        <p14:creationId xmlns:p14="http://schemas.microsoft.com/office/powerpoint/2010/main" val="8374035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3820249"/>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13467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159134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F</a:t>
            </a:r>
            <a:endParaRPr dirty="0">
              <a:solidFill>
                <a:prstClr val="black"/>
              </a:solidFill>
              <a:latin typeface="Calibri"/>
              <a:cs typeface="Calibri"/>
            </a:endParaRPr>
          </a:p>
        </p:txBody>
      </p:sp>
      <p:sp>
        <p:nvSpPr>
          <p:cNvPr id="49" name="object 49"/>
          <p:cNvSpPr/>
          <p:nvPr/>
        </p:nvSpPr>
        <p:spPr>
          <a:xfrm>
            <a:off x="1844802" y="1880225"/>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1894998"/>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1850517" y="1651645"/>
            <a:ext cx="861821" cy="313172"/>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txBox="1"/>
          <p:nvPr/>
        </p:nvSpPr>
        <p:spPr>
          <a:xfrm>
            <a:off x="2804351" y="2086737"/>
            <a:ext cx="971074" cy="548227"/>
          </a:xfrm>
          <a:prstGeom prst="rect">
            <a:avLst/>
          </a:prstGeom>
        </p:spPr>
        <p:txBody>
          <a:bodyPr vert="horz" wrap="square" lIns="0" tIns="9525" rIns="0" bIns="0" rtlCol="0">
            <a:spAutoFit/>
          </a:bodyPr>
          <a:lstStyle/>
          <a:p>
            <a:pPr marL="855821">
              <a:lnSpc>
                <a:spcPts val="2055"/>
              </a:lnSpc>
              <a:spcBef>
                <a:spcPts val="75"/>
              </a:spcBef>
            </a:pPr>
            <a:r>
              <a:rPr lang="en-US" b="1" dirty="0" smtClean="0">
                <a:solidFill>
                  <a:srgbClr val="FFFFFF"/>
                </a:solidFill>
                <a:latin typeface="Calibri"/>
                <a:cs typeface="Calibri"/>
              </a:rPr>
              <a:t>E</a:t>
            </a:r>
            <a:endParaRPr dirty="0">
              <a:solidFill>
                <a:prstClr val="black"/>
              </a:solidFill>
              <a:latin typeface="Calibri"/>
              <a:cs typeface="Calibri"/>
            </a:endParaRPr>
          </a:p>
          <a:p>
            <a:pPr marL="9525">
              <a:lnSpc>
                <a:spcPts val="2055"/>
              </a:lnSpc>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58" name="object 58"/>
          <p:cNvSpPr/>
          <p:nvPr/>
        </p:nvSpPr>
        <p:spPr>
          <a:xfrm>
            <a:off x="3905060"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59"/>
          <p:cNvSpPr/>
          <p:nvPr/>
        </p:nvSpPr>
        <p:spPr>
          <a:xfrm>
            <a:off x="3905060"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0" name="object 60"/>
          <p:cNvSpPr txBox="1"/>
          <p:nvPr/>
        </p:nvSpPr>
        <p:spPr>
          <a:xfrm>
            <a:off x="4116228" y="5256048"/>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61" name="object 61"/>
          <p:cNvSpPr/>
          <p:nvPr/>
        </p:nvSpPr>
        <p:spPr>
          <a:xfrm>
            <a:off x="3905060" y="442741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2" name="object 62"/>
          <p:cNvSpPr/>
          <p:nvPr/>
        </p:nvSpPr>
        <p:spPr>
          <a:xfrm>
            <a:off x="3905060" y="442741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3" name="object 63"/>
          <p:cNvSpPr txBox="1"/>
          <p:nvPr/>
        </p:nvSpPr>
        <p:spPr>
          <a:xfrm>
            <a:off x="4108227" y="457047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64" name="object 64"/>
          <p:cNvSpPr/>
          <p:nvPr/>
        </p:nvSpPr>
        <p:spPr>
          <a:xfrm>
            <a:off x="3106674" y="5316093"/>
            <a:ext cx="913266" cy="233219"/>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65" name="object 65"/>
          <p:cNvSpPr/>
          <p:nvPr/>
        </p:nvSpPr>
        <p:spPr>
          <a:xfrm>
            <a:off x="3139249" y="5374385"/>
            <a:ext cx="765810" cy="85725"/>
          </a:xfrm>
          <a:custGeom>
            <a:avLst/>
            <a:gdLst/>
            <a:ahLst/>
            <a:cxnLst/>
            <a:rect l="l" t="t" r="r" b="b"/>
            <a:pathLst>
              <a:path w="1021079" h="114300">
                <a:moveTo>
                  <a:pt x="906780" y="0"/>
                </a:moveTo>
                <a:lnTo>
                  <a:pt x="906780" y="114299"/>
                </a:lnTo>
                <a:lnTo>
                  <a:pt x="982980" y="76199"/>
                </a:lnTo>
                <a:lnTo>
                  <a:pt x="925830" y="76199"/>
                </a:lnTo>
                <a:lnTo>
                  <a:pt x="925830" y="38099"/>
                </a:lnTo>
                <a:lnTo>
                  <a:pt x="982980" y="38099"/>
                </a:lnTo>
                <a:lnTo>
                  <a:pt x="906780" y="0"/>
                </a:lnTo>
                <a:close/>
              </a:path>
              <a:path w="1021079" h="114300">
                <a:moveTo>
                  <a:pt x="906780" y="38099"/>
                </a:moveTo>
                <a:lnTo>
                  <a:pt x="0" y="38099"/>
                </a:lnTo>
                <a:lnTo>
                  <a:pt x="0" y="76199"/>
                </a:lnTo>
                <a:lnTo>
                  <a:pt x="906780" y="76199"/>
                </a:lnTo>
                <a:lnTo>
                  <a:pt x="906780" y="38099"/>
                </a:lnTo>
                <a:close/>
              </a:path>
              <a:path w="1021079" h="114300">
                <a:moveTo>
                  <a:pt x="982980" y="38099"/>
                </a:moveTo>
                <a:lnTo>
                  <a:pt x="925830" y="38099"/>
                </a:lnTo>
                <a:lnTo>
                  <a:pt x="925830" y="76199"/>
                </a:lnTo>
                <a:lnTo>
                  <a:pt x="982980" y="76199"/>
                </a:lnTo>
                <a:lnTo>
                  <a:pt x="1021080" y="57149"/>
                </a:lnTo>
                <a:lnTo>
                  <a:pt x="982980" y="38099"/>
                </a:lnTo>
                <a:close/>
              </a:path>
            </a:pathLst>
          </a:custGeom>
          <a:solidFill>
            <a:srgbClr val="000000"/>
          </a:solidFill>
        </p:spPr>
        <p:txBody>
          <a:bodyPr wrap="square" lIns="0" tIns="0" rIns="0" bIns="0" rtlCol="0"/>
          <a:lstStyle/>
          <a:p>
            <a:endParaRPr sz="1350">
              <a:solidFill>
                <a:prstClr val="black"/>
              </a:solidFill>
            </a:endParaRPr>
          </a:p>
        </p:txBody>
      </p:sp>
      <p:sp>
        <p:nvSpPr>
          <p:cNvPr id="66" name="object 66"/>
          <p:cNvSpPr/>
          <p:nvPr/>
        </p:nvSpPr>
        <p:spPr>
          <a:xfrm>
            <a:off x="3016376" y="4630293"/>
            <a:ext cx="1003554" cy="629783"/>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67" name="object 67"/>
          <p:cNvSpPr/>
          <p:nvPr/>
        </p:nvSpPr>
        <p:spPr>
          <a:xfrm>
            <a:off x="3048857" y="4731448"/>
            <a:ext cx="856774" cy="482918"/>
          </a:xfrm>
          <a:custGeom>
            <a:avLst/>
            <a:gdLst/>
            <a:ahLst/>
            <a:cxnLst/>
            <a:rect l="l" t="t" r="r" b="b"/>
            <a:pathLst>
              <a:path w="1142364" h="643889">
                <a:moveTo>
                  <a:pt x="1032691" y="38713"/>
                </a:moveTo>
                <a:lnTo>
                  <a:pt x="0" y="610361"/>
                </a:lnTo>
                <a:lnTo>
                  <a:pt x="18542" y="643699"/>
                </a:lnTo>
                <a:lnTo>
                  <a:pt x="1051103" y="71991"/>
                </a:lnTo>
                <a:lnTo>
                  <a:pt x="1032691" y="38713"/>
                </a:lnTo>
                <a:close/>
              </a:path>
              <a:path w="1142364" h="643889">
                <a:moveTo>
                  <a:pt x="1121749" y="29463"/>
                </a:moveTo>
                <a:lnTo>
                  <a:pt x="1049401" y="29463"/>
                </a:lnTo>
                <a:lnTo>
                  <a:pt x="1067816" y="62737"/>
                </a:lnTo>
                <a:lnTo>
                  <a:pt x="1051103" y="71991"/>
                </a:lnTo>
                <a:lnTo>
                  <a:pt x="1069594" y="105409"/>
                </a:lnTo>
                <a:lnTo>
                  <a:pt x="1121749" y="29463"/>
                </a:lnTo>
                <a:close/>
              </a:path>
              <a:path w="1142364" h="643889">
                <a:moveTo>
                  <a:pt x="1049401" y="29463"/>
                </a:moveTo>
                <a:lnTo>
                  <a:pt x="1032691" y="38713"/>
                </a:lnTo>
                <a:lnTo>
                  <a:pt x="1051103" y="71991"/>
                </a:lnTo>
                <a:lnTo>
                  <a:pt x="1067816" y="62737"/>
                </a:lnTo>
                <a:lnTo>
                  <a:pt x="1049401" y="29463"/>
                </a:lnTo>
                <a:close/>
              </a:path>
              <a:path w="1142364" h="643889">
                <a:moveTo>
                  <a:pt x="1141984" y="0"/>
                </a:moveTo>
                <a:lnTo>
                  <a:pt x="1014222" y="5333"/>
                </a:lnTo>
                <a:lnTo>
                  <a:pt x="1032691" y="38713"/>
                </a:lnTo>
                <a:lnTo>
                  <a:pt x="1049401" y="29463"/>
                </a:lnTo>
                <a:lnTo>
                  <a:pt x="1121749" y="29463"/>
                </a:lnTo>
                <a:lnTo>
                  <a:pt x="1141984" y="0"/>
                </a:lnTo>
                <a:close/>
              </a:path>
            </a:pathLst>
          </a:custGeom>
          <a:solidFill>
            <a:srgbClr val="000000"/>
          </a:solidFill>
        </p:spPr>
        <p:txBody>
          <a:bodyPr wrap="square" lIns="0" tIns="0" rIns="0" bIns="0" rtlCol="0"/>
          <a:lstStyle/>
          <a:p>
            <a:endParaRPr sz="1350">
              <a:solidFill>
                <a:prstClr val="black"/>
              </a:solidFill>
            </a:endParaRPr>
          </a:p>
        </p:txBody>
      </p:sp>
      <p:sp>
        <p:nvSpPr>
          <p:cNvPr id="70" name="object 83"/>
          <p:cNvSpPr txBox="1"/>
          <p:nvPr/>
        </p:nvSpPr>
        <p:spPr>
          <a:xfrm>
            <a:off x="107061" y="990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147" name="object 19"/>
          <p:cNvSpPr txBox="1"/>
          <p:nvPr/>
        </p:nvSpPr>
        <p:spPr>
          <a:xfrm>
            <a:off x="4126706" y="3904383"/>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50" name="object 39"/>
          <p:cNvSpPr txBox="1"/>
          <p:nvPr/>
        </p:nvSpPr>
        <p:spPr>
          <a:xfrm>
            <a:off x="4066413" y="3327369"/>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52" name="object 51"/>
          <p:cNvSpPr txBox="1"/>
          <p:nvPr/>
        </p:nvSpPr>
        <p:spPr>
          <a:xfrm>
            <a:off x="4979861" y="3327369"/>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154" name="object 54"/>
          <p:cNvSpPr txBox="1"/>
          <p:nvPr/>
        </p:nvSpPr>
        <p:spPr>
          <a:xfrm>
            <a:off x="5058537" y="2584857"/>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pic>
        <p:nvPicPr>
          <p:cNvPr id="148" name="صورة 147"/>
          <p:cNvPicPr>
            <a:picLocks noChangeAspect="1"/>
          </p:cNvPicPr>
          <p:nvPr/>
        </p:nvPicPr>
        <p:blipFill rotWithShape="1">
          <a:blip r:embed="rId9"/>
          <a:srcRect l="15000" t="18875" r="14166" b="17391"/>
          <a:stretch/>
        </p:blipFill>
        <p:spPr>
          <a:xfrm>
            <a:off x="4114800" y="1371600"/>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88</a:t>
            </a:fld>
            <a:endParaRPr lang="en-US">
              <a:solidFill>
                <a:srgbClr val="04617B">
                  <a:shade val="90000"/>
                </a:srgbClr>
              </a:solidFill>
            </a:endParaRPr>
          </a:p>
        </p:txBody>
      </p:sp>
    </p:spTree>
    <p:extLst>
      <p:ext uri="{BB962C8B-B14F-4D97-AF65-F5344CB8AC3E}">
        <p14:creationId xmlns:p14="http://schemas.microsoft.com/office/powerpoint/2010/main" val="28226509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829183"/>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829183"/>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972439"/>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530022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530022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5444243"/>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972439"/>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236042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2360428"/>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250307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872868"/>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6015705"/>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5323275"/>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2564455"/>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2665609"/>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4325816"/>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4340581"/>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793429"/>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808478"/>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457990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894335"/>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95136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951360"/>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2350999"/>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9" name="object 49"/>
          <p:cNvSpPr/>
          <p:nvPr/>
        </p:nvSpPr>
        <p:spPr>
          <a:xfrm>
            <a:off x="1844802" y="2639882"/>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2654655"/>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2605278" y="1518507"/>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4" name="object 54"/>
          <p:cNvSpPr/>
          <p:nvPr/>
        </p:nvSpPr>
        <p:spPr>
          <a:xfrm>
            <a:off x="2605278" y="1518507"/>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5" name="object 55"/>
          <p:cNvSpPr txBox="1"/>
          <p:nvPr/>
        </p:nvSpPr>
        <p:spPr>
          <a:xfrm>
            <a:off x="2000726" y="1661573"/>
            <a:ext cx="971074" cy="548227"/>
          </a:xfrm>
          <a:prstGeom prst="rect">
            <a:avLst/>
          </a:prstGeom>
        </p:spPr>
        <p:txBody>
          <a:bodyPr vert="horz" wrap="square" lIns="0" tIns="9525" rIns="0" bIns="0" rtlCol="0">
            <a:spAutoFit/>
          </a:bodyPr>
          <a:lstStyle/>
          <a:p>
            <a:pPr marL="855821">
              <a:lnSpc>
                <a:spcPts val="2055"/>
              </a:lnSpc>
              <a:spcBef>
                <a:spcPts val="75"/>
              </a:spcBef>
            </a:pPr>
            <a:r>
              <a:rPr lang="en-US" b="1" dirty="0" smtClean="0">
                <a:solidFill>
                  <a:srgbClr val="FFFFFF"/>
                </a:solidFill>
                <a:latin typeface="Calibri"/>
                <a:cs typeface="Calibri"/>
              </a:rPr>
              <a:t>F</a:t>
            </a:r>
            <a:endParaRPr dirty="0">
              <a:solidFill>
                <a:prstClr val="black"/>
              </a:solidFill>
              <a:latin typeface="Calibri"/>
              <a:cs typeface="Calibri"/>
            </a:endParaRPr>
          </a:p>
          <a:p>
            <a:pPr marL="9525">
              <a:lnSpc>
                <a:spcPts val="2055"/>
              </a:lnSpc>
            </a:pPr>
            <a:r>
              <a:rPr b="1" dirty="0">
                <a:solidFill>
                  <a:srgbClr val="FFFFFF"/>
                </a:solidFill>
                <a:latin typeface="Calibri"/>
                <a:cs typeface="Calibri"/>
              </a:rPr>
              <a:t>A</a:t>
            </a:r>
            <a:endParaRPr dirty="0">
              <a:solidFill>
                <a:prstClr val="black"/>
              </a:solidFill>
              <a:latin typeface="Calibri"/>
              <a:cs typeface="Calibri"/>
            </a:endParaRPr>
          </a:p>
        </p:txBody>
      </p:sp>
      <p:sp>
        <p:nvSpPr>
          <p:cNvPr id="59" name="object 59"/>
          <p:cNvSpPr/>
          <p:nvPr/>
        </p:nvSpPr>
        <p:spPr>
          <a:xfrm>
            <a:off x="3905060"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1" name="object 61"/>
          <p:cNvSpPr/>
          <p:nvPr/>
        </p:nvSpPr>
        <p:spPr>
          <a:xfrm>
            <a:off x="3905060" y="518706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5" name="object 65"/>
          <p:cNvSpPr/>
          <p:nvPr/>
        </p:nvSpPr>
        <p:spPr>
          <a:xfrm>
            <a:off x="3139249" y="6134042"/>
            <a:ext cx="765810" cy="85725"/>
          </a:xfrm>
          <a:custGeom>
            <a:avLst/>
            <a:gdLst/>
            <a:ahLst/>
            <a:cxnLst/>
            <a:rect l="l" t="t" r="r" b="b"/>
            <a:pathLst>
              <a:path w="1021079" h="114300">
                <a:moveTo>
                  <a:pt x="906780" y="0"/>
                </a:moveTo>
                <a:lnTo>
                  <a:pt x="906780" y="114299"/>
                </a:lnTo>
                <a:lnTo>
                  <a:pt x="982980" y="76199"/>
                </a:lnTo>
                <a:lnTo>
                  <a:pt x="925830" y="76199"/>
                </a:lnTo>
                <a:lnTo>
                  <a:pt x="925830" y="38099"/>
                </a:lnTo>
                <a:lnTo>
                  <a:pt x="982980" y="38099"/>
                </a:lnTo>
                <a:lnTo>
                  <a:pt x="906780" y="0"/>
                </a:lnTo>
                <a:close/>
              </a:path>
              <a:path w="1021079" h="114300">
                <a:moveTo>
                  <a:pt x="906780" y="38099"/>
                </a:moveTo>
                <a:lnTo>
                  <a:pt x="0" y="38099"/>
                </a:lnTo>
                <a:lnTo>
                  <a:pt x="0" y="76199"/>
                </a:lnTo>
                <a:lnTo>
                  <a:pt x="906780" y="76199"/>
                </a:lnTo>
                <a:lnTo>
                  <a:pt x="906780" y="38099"/>
                </a:lnTo>
                <a:close/>
              </a:path>
              <a:path w="1021079" h="114300">
                <a:moveTo>
                  <a:pt x="982980" y="38099"/>
                </a:moveTo>
                <a:lnTo>
                  <a:pt x="925830" y="38099"/>
                </a:lnTo>
                <a:lnTo>
                  <a:pt x="925830" y="76199"/>
                </a:lnTo>
                <a:lnTo>
                  <a:pt x="982980" y="76199"/>
                </a:lnTo>
                <a:lnTo>
                  <a:pt x="1021080" y="57149"/>
                </a:lnTo>
                <a:lnTo>
                  <a:pt x="982980" y="38099"/>
                </a:lnTo>
                <a:close/>
              </a:path>
            </a:pathLst>
          </a:custGeom>
          <a:solidFill>
            <a:srgbClr val="000000"/>
          </a:solidFill>
        </p:spPr>
        <p:txBody>
          <a:bodyPr wrap="square" lIns="0" tIns="0" rIns="0" bIns="0" rtlCol="0"/>
          <a:lstStyle/>
          <a:p>
            <a:endParaRPr sz="1350">
              <a:solidFill>
                <a:prstClr val="black"/>
              </a:solidFill>
            </a:endParaRPr>
          </a:p>
        </p:txBody>
      </p:sp>
      <p:grpSp>
        <p:nvGrpSpPr>
          <p:cNvPr id="2" name="مجموعة 1"/>
          <p:cNvGrpSpPr/>
          <p:nvPr/>
        </p:nvGrpSpPr>
        <p:grpSpPr>
          <a:xfrm>
            <a:off x="3016376" y="5187068"/>
            <a:ext cx="1460184" cy="1295400"/>
            <a:chOff x="3016376" y="4427411"/>
            <a:chExt cx="1460184" cy="1295400"/>
          </a:xfrm>
        </p:grpSpPr>
        <p:sp>
          <p:nvSpPr>
            <p:cNvPr id="58" name="object 58"/>
            <p:cNvSpPr/>
            <p:nvPr/>
          </p:nvSpPr>
          <p:spPr>
            <a:xfrm>
              <a:off x="3905060"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0" name="object 60"/>
            <p:cNvSpPr txBox="1"/>
            <p:nvPr/>
          </p:nvSpPr>
          <p:spPr>
            <a:xfrm>
              <a:off x="4116228" y="5256048"/>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62" name="object 62"/>
            <p:cNvSpPr/>
            <p:nvPr/>
          </p:nvSpPr>
          <p:spPr>
            <a:xfrm>
              <a:off x="3905060" y="442741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3" name="object 63"/>
            <p:cNvSpPr txBox="1"/>
            <p:nvPr/>
          </p:nvSpPr>
          <p:spPr>
            <a:xfrm>
              <a:off x="4108227" y="457047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64" name="object 64"/>
            <p:cNvSpPr/>
            <p:nvPr/>
          </p:nvSpPr>
          <p:spPr>
            <a:xfrm>
              <a:off x="3106674" y="5316093"/>
              <a:ext cx="913266"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3016376" y="4630293"/>
              <a:ext cx="1003554" cy="629783"/>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grpSp>
      <p:sp>
        <p:nvSpPr>
          <p:cNvPr id="67" name="object 67"/>
          <p:cNvSpPr/>
          <p:nvPr/>
        </p:nvSpPr>
        <p:spPr>
          <a:xfrm>
            <a:off x="3048857" y="5491105"/>
            <a:ext cx="856774" cy="482918"/>
          </a:xfrm>
          <a:custGeom>
            <a:avLst/>
            <a:gdLst/>
            <a:ahLst/>
            <a:cxnLst/>
            <a:rect l="l" t="t" r="r" b="b"/>
            <a:pathLst>
              <a:path w="1142364" h="643889">
                <a:moveTo>
                  <a:pt x="1032691" y="38713"/>
                </a:moveTo>
                <a:lnTo>
                  <a:pt x="0" y="610361"/>
                </a:lnTo>
                <a:lnTo>
                  <a:pt x="18542" y="643699"/>
                </a:lnTo>
                <a:lnTo>
                  <a:pt x="1051103" y="71991"/>
                </a:lnTo>
                <a:lnTo>
                  <a:pt x="1032691" y="38713"/>
                </a:lnTo>
                <a:close/>
              </a:path>
              <a:path w="1142364" h="643889">
                <a:moveTo>
                  <a:pt x="1121749" y="29463"/>
                </a:moveTo>
                <a:lnTo>
                  <a:pt x="1049401" y="29463"/>
                </a:lnTo>
                <a:lnTo>
                  <a:pt x="1067816" y="62737"/>
                </a:lnTo>
                <a:lnTo>
                  <a:pt x="1051103" y="71991"/>
                </a:lnTo>
                <a:lnTo>
                  <a:pt x="1069594" y="105409"/>
                </a:lnTo>
                <a:lnTo>
                  <a:pt x="1121749" y="29463"/>
                </a:lnTo>
                <a:close/>
              </a:path>
              <a:path w="1142364" h="643889">
                <a:moveTo>
                  <a:pt x="1049401" y="29463"/>
                </a:moveTo>
                <a:lnTo>
                  <a:pt x="1032691" y="38713"/>
                </a:lnTo>
                <a:lnTo>
                  <a:pt x="1051103" y="71991"/>
                </a:lnTo>
                <a:lnTo>
                  <a:pt x="1067816" y="62737"/>
                </a:lnTo>
                <a:lnTo>
                  <a:pt x="1049401" y="29463"/>
                </a:lnTo>
                <a:close/>
              </a:path>
              <a:path w="1142364" h="643889">
                <a:moveTo>
                  <a:pt x="1141984" y="0"/>
                </a:moveTo>
                <a:lnTo>
                  <a:pt x="1014222" y="5333"/>
                </a:lnTo>
                <a:lnTo>
                  <a:pt x="1032691" y="38713"/>
                </a:lnTo>
                <a:lnTo>
                  <a:pt x="1049401" y="29463"/>
                </a:lnTo>
                <a:lnTo>
                  <a:pt x="1121749" y="29463"/>
                </a:lnTo>
                <a:lnTo>
                  <a:pt x="1141984" y="0"/>
                </a:lnTo>
                <a:close/>
              </a:path>
            </a:pathLst>
          </a:custGeom>
          <a:solidFill>
            <a:srgbClr val="000000"/>
          </a:solidFill>
        </p:spPr>
        <p:txBody>
          <a:bodyPr wrap="square" lIns="0" tIns="0" rIns="0" bIns="0" rtlCol="0"/>
          <a:lstStyle/>
          <a:p>
            <a:endParaRPr sz="1350">
              <a:solidFill>
                <a:prstClr val="black"/>
              </a:solidFill>
            </a:endParaRPr>
          </a:p>
        </p:txBody>
      </p:sp>
      <p:sp>
        <p:nvSpPr>
          <p:cNvPr id="70" name="object 83"/>
          <p:cNvSpPr txBox="1"/>
          <p:nvPr/>
        </p:nvSpPr>
        <p:spPr>
          <a:xfrm>
            <a:off x="107061" y="228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147" name="object 19"/>
          <p:cNvSpPr txBox="1"/>
          <p:nvPr/>
        </p:nvSpPr>
        <p:spPr>
          <a:xfrm>
            <a:off x="4126706" y="4664040"/>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50" name="object 39"/>
          <p:cNvSpPr txBox="1"/>
          <p:nvPr/>
        </p:nvSpPr>
        <p:spPr>
          <a:xfrm>
            <a:off x="4066413" y="408702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54" name="object 54"/>
          <p:cNvSpPr txBox="1"/>
          <p:nvPr/>
        </p:nvSpPr>
        <p:spPr>
          <a:xfrm>
            <a:off x="5058537" y="3344514"/>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149" name="object 58"/>
          <p:cNvSpPr/>
          <p:nvPr/>
        </p:nvSpPr>
        <p:spPr>
          <a:xfrm>
            <a:off x="3924300" y="2971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1" name="object 60"/>
          <p:cNvSpPr txBox="1"/>
          <p:nvPr/>
        </p:nvSpPr>
        <p:spPr>
          <a:xfrm>
            <a:off x="4038599" y="3114637"/>
            <a:ext cx="27239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158" name="object 58"/>
          <p:cNvSpPr/>
          <p:nvPr/>
        </p:nvSpPr>
        <p:spPr>
          <a:xfrm>
            <a:off x="3924300" y="2286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9" name="object 60"/>
          <p:cNvSpPr txBox="1"/>
          <p:nvPr/>
        </p:nvSpPr>
        <p:spPr>
          <a:xfrm>
            <a:off x="4135468" y="2428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sp>
        <p:nvSpPr>
          <p:cNvPr id="160" name="object 33"/>
          <p:cNvSpPr/>
          <p:nvPr/>
        </p:nvSpPr>
        <p:spPr>
          <a:xfrm rot="19942316">
            <a:off x="3166430" y="3053395"/>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cxnSp>
        <p:nvCxnSpPr>
          <p:cNvPr id="4" name="رابط كسهم مستقيم 3"/>
          <p:cNvCxnSpPr/>
          <p:nvPr/>
        </p:nvCxnSpPr>
        <p:spPr>
          <a:xfrm flipV="1">
            <a:off x="3139249" y="2744860"/>
            <a:ext cx="847820" cy="345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8" name="object 39"/>
          <p:cNvSpPr txBox="1"/>
          <p:nvPr/>
        </p:nvSpPr>
        <p:spPr>
          <a:xfrm>
            <a:off x="2819400" y="3066183"/>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cxnSp>
        <p:nvCxnSpPr>
          <p:cNvPr id="20" name="رابط كسهم مستقيم 19"/>
          <p:cNvCxnSpPr/>
          <p:nvPr/>
        </p:nvCxnSpPr>
        <p:spPr>
          <a:xfrm flipV="1">
            <a:off x="1809130" y="2015841"/>
            <a:ext cx="875071" cy="5819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3" name="صورة 152"/>
          <p:cNvPicPr>
            <a:picLocks noChangeAspect="1"/>
          </p:cNvPicPr>
          <p:nvPr/>
        </p:nvPicPr>
        <p:blipFill rotWithShape="1">
          <a:blip r:embed="rId8"/>
          <a:srcRect l="15000" t="18875" r="14166" b="17391"/>
          <a:stretch/>
        </p:blipFill>
        <p:spPr>
          <a:xfrm>
            <a:off x="4495800" y="3576493"/>
            <a:ext cx="4820697" cy="2900507"/>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89</a:t>
            </a:fld>
            <a:endParaRPr lang="en-US">
              <a:solidFill>
                <a:srgbClr val="04617B">
                  <a:shade val="90000"/>
                </a:srgbClr>
              </a:solidFill>
            </a:endParaRPr>
          </a:p>
        </p:txBody>
      </p:sp>
    </p:spTree>
    <p:extLst>
      <p:ext uri="{BB962C8B-B14F-4D97-AF65-F5344CB8AC3E}">
        <p14:creationId xmlns:p14="http://schemas.microsoft.com/office/powerpoint/2010/main" val="642993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Uniform-cost search</a:t>
            </a:r>
          </a:p>
        </p:txBody>
      </p:sp>
      <p:sp>
        <p:nvSpPr>
          <p:cNvPr id="4" name="Slide Number Placeholder 3"/>
          <p:cNvSpPr>
            <a:spLocks noGrp="1"/>
          </p:cNvSpPr>
          <p:nvPr>
            <p:ph type="sldNum" sz="quarter" idx="12"/>
          </p:nvPr>
        </p:nvSpPr>
        <p:spPr/>
        <p:txBody>
          <a:bodyPr/>
          <a:lstStyle/>
          <a:p>
            <a:fld id="{F6C1CBEF-9F63-4ACA-AFA5-2716E89C7789}" type="slidenum">
              <a:rPr lang="en-US" smtClean="0"/>
              <a:pPr/>
              <a:t>9</a:t>
            </a:fld>
            <a:endParaRPr lang="en-US"/>
          </a:p>
        </p:txBody>
      </p:sp>
      <p:sp>
        <p:nvSpPr>
          <p:cNvPr id="5" name="Flowchart: Connector 4"/>
          <p:cNvSpPr/>
          <p:nvPr/>
        </p:nvSpPr>
        <p:spPr>
          <a:xfrm>
            <a:off x="4089893" y="1914781"/>
            <a:ext cx="504967" cy="504968"/>
          </a:xfrm>
          <a:prstGeom prst="flowChartConnector">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a:t>
            </a:r>
            <a:endParaRPr lang="en-US" dirty="0">
              <a:solidFill>
                <a:schemeClr val="tx1"/>
              </a:solidFill>
            </a:endParaRPr>
          </a:p>
        </p:txBody>
      </p:sp>
      <p:sp>
        <p:nvSpPr>
          <p:cNvPr id="6" name="Flowchart: Connector 5"/>
          <p:cNvSpPr/>
          <p:nvPr/>
        </p:nvSpPr>
        <p:spPr>
          <a:xfrm>
            <a:off x="3250670"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199912" y="2724549"/>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2288272" y="3406632"/>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4089892" y="3420133"/>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
            </a:r>
            <a:endParaRPr lang="en-US" dirty="0"/>
          </a:p>
        </p:txBody>
      </p:sp>
      <p:sp>
        <p:nvSpPr>
          <p:cNvPr id="11" name="Flowchart: Connector 10"/>
          <p:cNvSpPr/>
          <p:nvPr/>
        </p:nvSpPr>
        <p:spPr>
          <a:xfrm>
            <a:off x="2288272"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a:t>
            </a:r>
            <a:endParaRPr lang="en-US" dirty="0"/>
          </a:p>
        </p:txBody>
      </p:sp>
      <p:sp>
        <p:nvSpPr>
          <p:cNvPr id="12" name="Flowchart: Connector 11"/>
          <p:cNvSpPr/>
          <p:nvPr/>
        </p:nvSpPr>
        <p:spPr>
          <a:xfrm>
            <a:off x="3503153" y="4339535"/>
            <a:ext cx="504967" cy="50496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a:t>
            </a:r>
            <a:endParaRPr lang="en-US" dirty="0"/>
          </a:p>
        </p:txBody>
      </p:sp>
      <p:sp>
        <p:nvSpPr>
          <p:cNvPr id="13" name="Flowchart: Connector 12"/>
          <p:cNvSpPr/>
          <p:nvPr/>
        </p:nvSpPr>
        <p:spPr>
          <a:xfrm>
            <a:off x="4718034" y="4339534"/>
            <a:ext cx="631888" cy="68284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G1</a:t>
            </a:r>
            <a:endParaRPr lang="en-US" dirty="0"/>
          </a:p>
        </p:txBody>
      </p:sp>
      <p:sp>
        <p:nvSpPr>
          <p:cNvPr id="14" name="Flowchart: Connector 13"/>
          <p:cNvSpPr/>
          <p:nvPr/>
        </p:nvSpPr>
        <p:spPr>
          <a:xfrm>
            <a:off x="2156337" y="5381619"/>
            <a:ext cx="659645" cy="705281"/>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G2</a:t>
            </a:r>
            <a:endParaRPr lang="en-US" dirty="0"/>
          </a:p>
        </p:txBody>
      </p:sp>
      <p:cxnSp>
        <p:nvCxnSpPr>
          <p:cNvPr id="19" name="Straight Connector 18"/>
          <p:cNvCxnSpPr>
            <a:stCxn id="5" idx="3"/>
            <a:endCxn id="6" idx="7"/>
          </p:cNvCxnSpPr>
          <p:nvPr/>
        </p:nvCxnSpPr>
        <p:spPr>
          <a:xfrm flipH="1">
            <a:off x="3681686" y="2345798"/>
            <a:ext cx="482158" cy="452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8" idx="0"/>
          </p:cNvCxnSpPr>
          <p:nvPr/>
        </p:nvCxnSpPr>
        <p:spPr>
          <a:xfrm flipH="1">
            <a:off x="2540756" y="3155566"/>
            <a:ext cx="783865" cy="251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0"/>
            <a:endCxn id="6" idx="5"/>
          </p:cNvCxnSpPr>
          <p:nvPr/>
        </p:nvCxnSpPr>
        <p:spPr>
          <a:xfrm flipH="1" flipV="1">
            <a:off x="3681686" y="3155566"/>
            <a:ext cx="660690" cy="264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5"/>
            <a:endCxn id="7" idx="1"/>
          </p:cNvCxnSpPr>
          <p:nvPr/>
        </p:nvCxnSpPr>
        <p:spPr>
          <a:xfrm>
            <a:off x="4520909" y="2345798"/>
            <a:ext cx="752954" cy="4527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7"/>
            <a:endCxn id="7" idx="4"/>
          </p:cNvCxnSpPr>
          <p:nvPr/>
        </p:nvCxnSpPr>
        <p:spPr>
          <a:xfrm flipV="1">
            <a:off x="5257384" y="3229517"/>
            <a:ext cx="195012" cy="1210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3"/>
            <a:endCxn id="12" idx="0"/>
          </p:cNvCxnSpPr>
          <p:nvPr/>
        </p:nvCxnSpPr>
        <p:spPr>
          <a:xfrm flipH="1">
            <a:off x="3755637" y="3851150"/>
            <a:ext cx="408206" cy="488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5"/>
            <a:endCxn id="13" idx="0"/>
          </p:cNvCxnSpPr>
          <p:nvPr/>
        </p:nvCxnSpPr>
        <p:spPr>
          <a:xfrm>
            <a:off x="4520908" y="3851150"/>
            <a:ext cx="513070" cy="488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4"/>
            <a:endCxn id="14" idx="0"/>
          </p:cNvCxnSpPr>
          <p:nvPr/>
        </p:nvCxnSpPr>
        <p:spPr>
          <a:xfrm flipH="1">
            <a:off x="2486160" y="4844503"/>
            <a:ext cx="54596" cy="537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4"/>
            <a:endCxn id="11" idx="0"/>
          </p:cNvCxnSpPr>
          <p:nvPr/>
        </p:nvCxnSpPr>
        <p:spPr>
          <a:xfrm>
            <a:off x="2540756" y="3911600"/>
            <a:ext cx="0" cy="427935"/>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99465" y="2251082"/>
            <a:ext cx="357065" cy="369332"/>
          </a:xfrm>
          <a:prstGeom prst="rect">
            <a:avLst/>
          </a:prstGeom>
          <a:noFill/>
        </p:spPr>
        <p:txBody>
          <a:bodyPr wrap="square" rtlCol="0">
            <a:spAutoFit/>
          </a:bodyPr>
          <a:lstStyle/>
          <a:p>
            <a:r>
              <a:rPr lang="en-US" dirty="0" smtClean="0"/>
              <a:t>2</a:t>
            </a:r>
            <a:endParaRPr lang="en-US" dirty="0"/>
          </a:p>
        </p:txBody>
      </p:sp>
      <p:sp>
        <p:nvSpPr>
          <p:cNvPr id="49" name="TextBox 48"/>
          <p:cNvSpPr txBox="1"/>
          <p:nvPr/>
        </p:nvSpPr>
        <p:spPr>
          <a:xfrm>
            <a:off x="4897386" y="2226000"/>
            <a:ext cx="357065" cy="369332"/>
          </a:xfrm>
          <a:prstGeom prst="rect">
            <a:avLst/>
          </a:prstGeom>
          <a:noFill/>
        </p:spPr>
        <p:txBody>
          <a:bodyPr wrap="square" rtlCol="0">
            <a:spAutoFit/>
          </a:bodyPr>
          <a:lstStyle/>
          <a:p>
            <a:r>
              <a:rPr lang="en-US" dirty="0" smtClean="0"/>
              <a:t>4</a:t>
            </a:r>
            <a:endParaRPr lang="en-US" dirty="0"/>
          </a:p>
        </p:txBody>
      </p:sp>
      <p:sp>
        <p:nvSpPr>
          <p:cNvPr id="50" name="TextBox 49"/>
          <p:cNvSpPr txBox="1"/>
          <p:nvPr/>
        </p:nvSpPr>
        <p:spPr>
          <a:xfrm>
            <a:off x="5485222" y="3454027"/>
            <a:ext cx="357065" cy="369332"/>
          </a:xfrm>
          <a:prstGeom prst="rect">
            <a:avLst/>
          </a:prstGeom>
          <a:noFill/>
        </p:spPr>
        <p:txBody>
          <a:bodyPr wrap="square" rtlCol="0">
            <a:spAutoFit/>
          </a:bodyPr>
          <a:lstStyle/>
          <a:p>
            <a:r>
              <a:rPr lang="en-US" dirty="0" smtClean="0"/>
              <a:t>3</a:t>
            </a:r>
            <a:endParaRPr lang="en-US" dirty="0"/>
          </a:p>
        </p:txBody>
      </p:sp>
      <p:sp>
        <p:nvSpPr>
          <p:cNvPr id="51" name="TextBox 50"/>
          <p:cNvSpPr txBox="1"/>
          <p:nvPr/>
        </p:nvSpPr>
        <p:spPr>
          <a:xfrm>
            <a:off x="3677470" y="3238929"/>
            <a:ext cx="357065" cy="369332"/>
          </a:xfrm>
          <a:prstGeom prst="rect">
            <a:avLst/>
          </a:prstGeom>
          <a:noFill/>
        </p:spPr>
        <p:txBody>
          <a:bodyPr wrap="square" rtlCol="0">
            <a:spAutoFit/>
          </a:bodyPr>
          <a:lstStyle/>
          <a:p>
            <a:r>
              <a:rPr lang="en-US" dirty="0" smtClean="0"/>
              <a:t>3</a:t>
            </a:r>
            <a:endParaRPr lang="en-US" dirty="0"/>
          </a:p>
        </p:txBody>
      </p:sp>
      <p:sp>
        <p:nvSpPr>
          <p:cNvPr id="52" name="TextBox 51"/>
          <p:cNvSpPr txBox="1"/>
          <p:nvPr/>
        </p:nvSpPr>
        <p:spPr>
          <a:xfrm>
            <a:off x="3602264" y="3754695"/>
            <a:ext cx="357065" cy="369332"/>
          </a:xfrm>
          <a:prstGeom prst="rect">
            <a:avLst/>
          </a:prstGeom>
          <a:noFill/>
        </p:spPr>
        <p:txBody>
          <a:bodyPr wrap="square" rtlCol="0">
            <a:spAutoFit/>
          </a:bodyPr>
          <a:lstStyle/>
          <a:p>
            <a:r>
              <a:rPr lang="en-US" dirty="0" smtClean="0"/>
              <a:t>1</a:t>
            </a:r>
            <a:endParaRPr lang="en-US" dirty="0"/>
          </a:p>
        </p:txBody>
      </p:sp>
      <p:sp>
        <p:nvSpPr>
          <p:cNvPr id="53" name="TextBox 52"/>
          <p:cNvSpPr txBox="1"/>
          <p:nvPr/>
        </p:nvSpPr>
        <p:spPr>
          <a:xfrm>
            <a:off x="4762474" y="3730640"/>
            <a:ext cx="357065" cy="369332"/>
          </a:xfrm>
          <a:prstGeom prst="rect">
            <a:avLst/>
          </a:prstGeom>
          <a:noFill/>
        </p:spPr>
        <p:txBody>
          <a:bodyPr wrap="square" rtlCol="0">
            <a:spAutoFit/>
          </a:bodyPr>
          <a:lstStyle/>
          <a:p>
            <a:r>
              <a:rPr lang="en-US" dirty="0" smtClean="0"/>
              <a:t>1</a:t>
            </a:r>
            <a:endParaRPr lang="en-US" dirty="0"/>
          </a:p>
        </p:txBody>
      </p:sp>
      <p:sp>
        <p:nvSpPr>
          <p:cNvPr id="54" name="TextBox 53"/>
          <p:cNvSpPr txBox="1"/>
          <p:nvPr/>
        </p:nvSpPr>
        <p:spPr>
          <a:xfrm>
            <a:off x="2598267" y="2914100"/>
            <a:ext cx="357065" cy="369332"/>
          </a:xfrm>
          <a:prstGeom prst="rect">
            <a:avLst/>
          </a:prstGeom>
          <a:noFill/>
        </p:spPr>
        <p:txBody>
          <a:bodyPr wrap="square" rtlCol="0">
            <a:spAutoFit/>
          </a:bodyPr>
          <a:lstStyle/>
          <a:p>
            <a:r>
              <a:rPr lang="en-US" dirty="0" smtClean="0"/>
              <a:t>1</a:t>
            </a:r>
            <a:endParaRPr lang="en-US" dirty="0"/>
          </a:p>
        </p:txBody>
      </p:sp>
      <p:sp>
        <p:nvSpPr>
          <p:cNvPr id="55" name="TextBox 54"/>
          <p:cNvSpPr txBox="1"/>
          <p:nvPr/>
        </p:nvSpPr>
        <p:spPr>
          <a:xfrm>
            <a:off x="2577827" y="4903106"/>
            <a:ext cx="357065" cy="369332"/>
          </a:xfrm>
          <a:prstGeom prst="rect">
            <a:avLst/>
          </a:prstGeom>
          <a:noFill/>
        </p:spPr>
        <p:txBody>
          <a:bodyPr wrap="square" rtlCol="0">
            <a:spAutoFit/>
          </a:bodyPr>
          <a:lstStyle/>
          <a:p>
            <a:r>
              <a:rPr lang="en-US" dirty="0" smtClean="0"/>
              <a:t>2</a:t>
            </a:r>
            <a:endParaRPr lang="en-US" dirty="0"/>
          </a:p>
        </p:txBody>
      </p:sp>
      <p:sp>
        <p:nvSpPr>
          <p:cNvPr id="56" name="TextBox 55"/>
          <p:cNvSpPr txBox="1"/>
          <p:nvPr/>
        </p:nvSpPr>
        <p:spPr>
          <a:xfrm>
            <a:off x="2614706" y="3934311"/>
            <a:ext cx="357065" cy="369332"/>
          </a:xfrm>
          <a:prstGeom prst="rect">
            <a:avLst/>
          </a:prstGeom>
          <a:noFill/>
        </p:spPr>
        <p:txBody>
          <a:bodyPr wrap="square" rtlCol="0">
            <a:spAutoFit/>
          </a:bodyPr>
          <a:lstStyle/>
          <a:p>
            <a:r>
              <a:rPr lang="en-US" dirty="0" smtClean="0"/>
              <a:t>2</a:t>
            </a:r>
            <a:endParaRPr lang="en-US" dirty="0"/>
          </a:p>
        </p:txBody>
      </p:sp>
      <p:graphicFrame>
        <p:nvGraphicFramePr>
          <p:cNvPr id="57" name="Table 56"/>
          <p:cNvGraphicFramePr>
            <a:graphicFrameLocks noGrp="1"/>
          </p:cNvGraphicFramePr>
          <p:nvPr>
            <p:extLst>
              <p:ext uri="{D42A27DB-BD31-4B8C-83A1-F6EECF244321}">
                <p14:modId xmlns:p14="http://schemas.microsoft.com/office/powerpoint/2010/main" val="3517451403"/>
              </p:ext>
            </p:extLst>
          </p:nvPr>
        </p:nvGraphicFramePr>
        <p:xfrm>
          <a:off x="2955332" y="5438713"/>
          <a:ext cx="6096000" cy="74168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r>
                        <a:rPr lang="en-US" dirty="0" smtClean="0"/>
                        <a:t>g(n)</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n</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283154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829183"/>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829183"/>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972439"/>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530022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530022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5444243"/>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972439"/>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236042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2360428"/>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250307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872868"/>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6015705"/>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5323275"/>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2564455"/>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2665609"/>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4325816"/>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4340581"/>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793429"/>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808478"/>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457990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894335"/>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95136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951360"/>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2350999"/>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9" name="object 49"/>
          <p:cNvSpPr/>
          <p:nvPr/>
        </p:nvSpPr>
        <p:spPr>
          <a:xfrm>
            <a:off x="1844802" y="2639882"/>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2654655"/>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2605278" y="1518507"/>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4" name="object 54"/>
          <p:cNvSpPr/>
          <p:nvPr/>
        </p:nvSpPr>
        <p:spPr>
          <a:xfrm>
            <a:off x="2605278" y="1518507"/>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5" name="object 55"/>
          <p:cNvSpPr txBox="1"/>
          <p:nvPr/>
        </p:nvSpPr>
        <p:spPr>
          <a:xfrm>
            <a:off x="2000726" y="1661573"/>
            <a:ext cx="971074" cy="548227"/>
          </a:xfrm>
          <a:prstGeom prst="rect">
            <a:avLst/>
          </a:prstGeom>
        </p:spPr>
        <p:txBody>
          <a:bodyPr vert="horz" wrap="square" lIns="0" tIns="9525" rIns="0" bIns="0" rtlCol="0">
            <a:spAutoFit/>
          </a:bodyPr>
          <a:lstStyle/>
          <a:p>
            <a:pPr marL="855821">
              <a:lnSpc>
                <a:spcPts val="2055"/>
              </a:lnSpc>
              <a:spcBef>
                <a:spcPts val="75"/>
              </a:spcBef>
            </a:pPr>
            <a:r>
              <a:rPr lang="en-US" b="1" dirty="0" smtClean="0">
                <a:solidFill>
                  <a:srgbClr val="FFFFFF"/>
                </a:solidFill>
                <a:latin typeface="Calibri"/>
                <a:cs typeface="Calibri"/>
              </a:rPr>
              <a:t>F</a:t>
            </a:r>
            <a:endParaRPr dirty="0">
              <a:solidFill>
                <a:prstClr val="black"/>
              </a:solidFill>
              <a:latin typeface="Calibri"/>
              <a:cs typeface="Calibri"/>
            </a:endParaRPr>
          </a:p>
          <a:p>
            <a:pPr marL="9525">
              <a:lnSpc>
                <a:spcPts val="2055"/>
              </a:lnSpc>
            </a:pPr>
            <a:r>
              <a:rPr b="1" dirty="0">
                <a:solidFill>
                  <a:srgbClr val="FFFFFF"/>
                </a:solidFill>
                <a:latin typeface="Calibri"/>
                <a:cs typeface="Calibri"/>
              </a:rPr>
              <a:t>A</a:t>
            </a:r>
            <a:endParaRPr dirty="0">
              <a:solidFill>
                <a:prstClr val="black"/>
              </a:solidFill>
              <a:latin typeface="Calibri"/>
              <a:cs typeface="Calibri"/>
            </a:endParaRPr>
          </a:p>
        </p:txBody>
      </p:sp>
      <p:sp>
        <p:nvSpPr>
          <p:cNvPr id="59" name="object 59"/>
          <p:cNvSpPr/>
          <p:nvPr/>
        </p:nvSpPr>
        <p:spPr>
          <a:xfrm>
            <a:off x="3905060"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1" name="object 61"/>
          <p:cNvSpPr/>
          <p:nvPr/>
        </p:nvSpPr>
        <p:spPr>
          <a:xfrm>
            <a:off x="3905060" y="518706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5" name="object 65"/>
          <p:cNvSpPr/>
          <p:nvPr/>
        </p:nvSpPr>
        <p:spPr>
          <a:xfrm>
            <a:off x="3139249" y="6134042"/>
            <a:ext cx="765810" cy="85725"/>
          </a:xfrm>
          <a:custGeom>
            <a:avLst/>
            <a:gdLst/>
            <a:ahLst/>
            <a:cxnLst/>
            <a:rect l="l" t="t" r="r" b="b"/>
            <a:pathLst>
              <a:path w="1021079" h="114300">
                <a:moveTo>
                  <a:pt x="906780" y="0"/>
                </a:moveTo>
                <a:lnTo>
                  <a:pt x="906780" y="114299"/>
                </a:lnTo>
                <a:lnTo>
                  <a:pt x="982980" y="76199"/>
                </a:lnTo>
                <a:lnTo>
                  <a:pt x="925830" y="76199"/>
                </a:lnTo>
                <a:lnTo>
                  <a:pt x="925830" y="38099"/>
                </a:lnTo>
                <a:lnTo>
                  <a:pt x="982980" y="38099"/>
                </a:lnTo>
                <a:lnTo>
                  <a:pt x="906780" y="0"/>
                </a:lnTo>
                <a:close/>
              </a:path>
              <a:path w="1021079" h="114300">
                <a:moveTo>
                  <a:pt x="906780" y="38099"/>
                </a:moveTo>
                <a:lnTo>
                  <a:pt x="0" y="38099"/>
                </a:lnTo>
                <a:lnTo>
                  <a:pt x="0" y="76199"/>
                </a:lnTo>
                <a:lnTo>
                  <a:pt x="906780" y="76199"/>
                </a:lnTo>
                <a:lnTo>
                  <a:pt x="906780" y="38099"/>
                </a:lnTo>
                <a:close/>
              </a:path>
              <a:path w="1021079" h="114300">
                <a:moveTo>
                  <a:pt x="982980" y="38099"/>
                </a:moveTo>
                <a:lnTo>
                  <a:pt x="925830" y="38099"/>
                </a:lnTo>
                <a:lnTo>
                  <a:pt x="925830" y="76199"/>
                </a:lnTo>
                <a:lnTo>
                  <a:pt x="982980" y="76199"/>
                </a:lnTo>
                <a:lnTo>
                  <a:pt x="1021080" y="57149"/>
                </a:lnTo>
                <a:lnTo>
                  <a:pt x="982980" y="38099"/>
                </a:lnTo>
                <a:close/>
              </a:path>
            </a:pathLst>
          </a:custGeom>
          <a:solidFill>
            <a:srgbClr val="000000"/>
          </a:solidFill>
        </p:spPr>
        <p:txBody>
          <a:bodyPr wrap="square" lIns="0" tIns="0" rIns="0" bIns="0" rtlCol="0"/>
          <a:lstStyle/>
          <a:p>
            <a:endParaRPr sz="1350">
              <a:solidFill>
                <a:prstClr val="black"/>
              </a:solidFill>
            </a:endParaRPr>
          </a:p>
        </p:txBody>
      </p:sp>
      <p:grpSp>
        <p:nvGrpSpPr>
          <p:cNvPr id="2" name="مجموعة 1"/>
          <p:cNvGrpSpPr/>
          <p:nvPr/>
        </p:nvGrpSpPr>
        <p:grpSpPr>
          <a:xfrm>
            <a:off x="3016376" y="5187068"/>
            <a:ext cx="1460184" cy="1295400"/>
            <a:chOff x="3016376" y="4427411"/>
            <a:chExt cx="1460184" cy="1295400"/>
          </a:xfrm>
        </p:grpSpPr>
        <p:sp>
          <p:nvSpPr>
            <p:cNvPr id="58" name="object 58"/>
            <p:cNvSpPr/>
            <p:nvPr/>
          </p:nvSpPr>
          <p:spPr>
            <a:xfrm>
              <a:off x="3905060"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0" name="object 60"/>
            <p:cNvSpPr txBox="1"/>
            <p:nvPr/>
          </p:nvSpPr>
          <p:spPr>
            <a:xfrm>
              <a:off x="4116228" y="5256048"/>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62" name="object 62"/>
            <p:cNvSpPr/>
            <p:nvPr/>
          </p:nvSpPr>
          <p:spPr>
            <a:xfrm>
              <a:off x="3905060" y="442741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3" name="object 63"/>
            <p:cNvSpPr txBox="1"/>
            <p:nvPr/>
          </p:nvSpPr>
          <p:spPr>
            <a:xfrm>
              <a:off x="4108227" y="457047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64" name="object 64"/>
            <p:cNvSpPr/>
            <p:nvPr/>
          </p:nvSpPr>
          <p:spPr>
            <a:xfrm>
              <a:off x="3106674" y="5316093"/>
              <a:ext cx="913266"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3016376" y="4630293"/>
              <a:ext cx="1003554" cy="629783"/>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grpSp>
      <p:sp>
        <p:nvSpPr>
          <p:cNvPr id="67" name="object 67"/>
          <p:cNvSpPr/>
          <p:nvPr/>
        </p:nvSpPr>
        <p:spPr>
          <a:xfrm>
            <a:off x="3048857" y="5491105"/>
            <a:ext cx="856774" cy="482918"/>
          </a:xfrm>
          <a:custGeom>
            <a:avLst/>
            <a:gdLst/>
            <a:ahLst/>
            <a:cxnLst/>
            <a:rect l="l" t="t" r="r" b="b"/>
            <a:pathLst>
              <a:path w="1142364" h="643889">
                <a:moveTo>
                  <a:pt x="1032691" y="38713"/>
                </a:moveTo>
                <a:lnTo>
                  <a:pt x="0" y="610361"/>
                </a:lnTo>
                <a:lnTo>
                  <a:pt x="18542" y="643699"/>
                </a:lnTo>
                <a:lnTo>
                  <a:pt x="1051103" y="71991"/>
                </a:lnTo>
                <a:lnTo>
                  <a:pt x="1032691" y="38713"/>
                </a:lnTo>
                <a:close/>
              </a:path>
              <a:path w="1142364" h="643889">
                <a:moveTo>
                  <a:pt x="1121749" y="29463"/>
                </a:moveTo>
                <a:lnTo>
                  <a:pt x="1049401" y="29463"/>
                </a:lnTo>
                <a:lnTo>
                  <a:pt x="1067816" y="62737"/>
                </a:lnTo>
                <a:lnTo>
                  <a:pt x="1051103" y="71991"/>
                </a:lnTo>
                <a:lnTo>
                  <a:pt x="1069594" y="105409"/>
                </a:lnTo>
                <a:lnTo>
                  <a:pt x="1121749" y="29463"/>
                </a:lnTo>
                <a:close/>
              </a:path>
              <a:path w="1142364" h="643889">
                <a:moveTo>
                  <a:pt x="1049401" y="29463"/>
                </a:moveTo>
                <a:lnTo>
                  <a:pt x="1032691" y="38713"/>
                </a:lnTo>
                <a:lnTo>
                  <a:pt x="1051103" y="71991"/>
                </a:lnTo>
                <a:lnTo>
                  <a:pt x="1067816" y="62737"/>
                </a:lnTo>
                <a:lnTo>
                  <a:pt x="1049401" y="29463"/>
                </a:lnTo>
                <a:close/>
              </a:path>
              <a:path w="1142364" h="643889">
                <a:moveTo>
                  <a:pt x="1141984" y="0"/>
                </a:moveTo>
                <a:lnTo>
                  <a:pt x="1014222" y="5333"/>
                </a:lnTo>
                <a:lnTo>
                  <a:pt x="1032691" y="38713"/>
                </a:lnTo>
                <a:lnTo>
                  <a:pt x="1049401" y="29463"/>
                </a:lnTo>
                <a:lnTo>
                  <a:pt x="1121749" y="29463"/>
                </a:lnTo>
                <a:lnTo>
                  <a:pt x="1141984" y="0"/>
                </a:lnTo>
                <a:close/>
              </a:path>
            </a:pathLst>
          </a:custGeom>
          <a:solidFill>
            <a:srgbClr val="000000"/>
          </a:solidFill>
        </p:spPr>
        <p:txBody>
          <a:bodyPr wrap="square" lIns="0" tIns="0" rIns="0" bIns="0" rtlCol="0"/>
          <a:lstStyle/>
          <a:p>
            <a:endParaRPr sz="1350">
              <a:solidFill>
                <a:prstClr val="black"/>
              </a:solidFill>
            </a:endParaRPr>
          </a:p>
        </p:txBody>
      </p:sp>
      <p:sp>
        <p:nvSpPr>
          <p:cNvPr id="70" name="object 83"/>
          <p:cNvSpPr txBox="1"/>
          <p:nvPr/>
        </p:nvSpPr>
        <p:spPr>
          <a:xfrm>
            <a:off x="107061" y="228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147" name="object 19"/>
          <p:cNvSpPr txBox="1"/>
          <p:nvPr/>
        </p:nvSpPr>
        <p:spPr>
          <a:xfrm>
            <a:off x="4126706" y="4664040"/>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50" name="object 39"/>
          <p:cNvSpPr txBox="1"/>
          <p:nvPr/>
        </p:nvSpPr>
        <p:spPr>
          <a:xfrm>
            <a:off x="4066413" y="408702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54" name="object 54"/>
          <p:cNvSpPr txBox="1"/>
          <p:nvPr/>
        </p:nvSpPr>
        <p:spPr>
          <a:xfrm>
            <a:off x="5058537" y="3344514"/>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149" name="object 58"/>
          <p:cNvSpPr/>
          <p:nvPr/>
        </p:nvSpPr>
        <p:spPr>
          <a:xfrm>
            <a:off x="3924300" y="2971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1" name="object 60"/>
          <p:cNvSpPr txBox="1"/>
          <p:nvPr/>
        </p:nvSpPr>
        <p:spPr>
          <a:xfrm>
            <a:off x="4038599" y="3114637"/>
            <a:ext cx="27239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158" name="object 58"/>
          <p:cNvSpPr/>
          <p:nvPr/>
        </p:nvSpPr>
        <p:spPr>
          <a:xfrm>
            <a:off x="3924300" y="2286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9" name="object 60"/>
          <p:cNvSpPr txBox="1"/>
          <p:nvPr/>
        </p:nvSpPr>
        <p:spPr>
          <a:xfrm>
            <a:off x="4135468" y="2428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sp>
        <p:nvSpPr>
          <p:cNvPr id="160" name="object 33"/>
          <p:cNvSpPr/>
          <p:nvPr/>
        </p:nvSpPr>
        <p:spPr>
          <a:xfrm rot="19942316">
            <a:off x="3166430" y="3053395"/>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cxnSp>
        <p:nvCxnSpPr>
          <p:cNvPr id="4" name="رابط كسهم مستقيم 3"/>
          <p:cNvCxnSpPr/>
          <p:nvPr/>
        </p:nvCxnSpPr>
        <p:spPr>
          <a:xfrm flipV="1">
            <a:off x="3139249" y="2744860"/>
            <a:ext cx="847820" cy="345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8" name="object 39"/>
          <p:cNvSpPr txBox="1"/>
          <p:nvPr/>
        </p:nvSpPr>
        <p:spPr>
          <a:xfrm>
            <a:off x="2819400" y="3066183"/>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cxnSp>
        <p:nvCxnSpPr>
          <p:cNvPr id="20" name="رابط كسهم مستقيم 19"/>
          <p:cNvCxnSpPr/>
          <p:nvPr/>
        </p:nvCxnSpPr>
        <p:spPr>
          <a:xfrm flipV="1">
            <a:off x="1809130" y="2015841"/>
            <a:ext cx="875071" cy="5819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3" name="صورة 152"/>
          <p:cNvPicPr>
            <a:picLocks noChangeAspect="1"/>
          </p:cNvPicPr>
          <p:nvPr/>
        </p:nvPicPr>
        <p:blipFill rotWithShape="1">
          <a:blip r:embed="rId8"/>
          <a:srcRect l="15000" t="18875" r="14166" b="17391"/>
          <a:stretch/>
        </p:blipFill>
        <p:spPr>
          <a:xfrm>
            <a:off x="4495800" y="2209800"/>
            <a:ext cx="4820697" cy="2900507"/>
          </a:xfrm>
          <a:prstGeom prst="rect">
            <a:avLst/>
          </a:prstGeom>
        </p:spPr>
      </p:pic>
      <p:sp>
        <p:nvSpPr>
          <p:cNvPr id="57" name="object 58"/>
          <p:cNvSpPr/>
          <p:nvPr/>
        </p:nvSpPr>
        <p:spPr>
          <a:xfrm>
            <a:off x="3924300" y="1522259"/>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8" name="object 60"/>
          <p:cNvSpPr txBox="1"/>
          <p:nvPr/>
        </p:nvSpPr>
        <p:spPr>
          <a:xfrm>
            <a:off x="4038599" y="1665096"/>
            <a:ext cx="27239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G2</a:t>
            </a:r>
            <a:endParaRPr dirty="0">
              <a:solidFill>
                <a:prstClr val="black"/>
              </a:solidFill>
              <a:latin typeface="Calibri"/>
              <a:cs typeface="Calibri"/>
            </a:endParaRPr>
          </a:p>
        </p:txBody>
      </p:sp>
      <p:sp>
        <p:nvSpPr>
          <p:cNvPr id="71" name="object 33"/>
          <p:cNvSpPr/>
          <p:nvPr/>
        </p:nvSpPr>
        <p:spPr>
          <a:xfrm rot="19942316">
            <a:off x="3166430" y="1603854"/>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cxnSp>
        <p:nvCxnSpPr>
          <p:cNvPr id="72" name="رابط مستقيم 71"/>
          <p:cNvCxnSpPr/>
          <p:nvPr/>
        </p:nvCxnSpPr>
        <p:spPr>
          <a:xfrm>
            <a:off x="4434649" y="5431144"/>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3" name="رابط مستقيم 72"/>
          <p:cNvCxnSpPr/>
          <p:nvPr/>
        </p:nvCxnSpPr>
        <p:spPr>
          <a:xfrm>
            <a:off x="4953000" y="5344372"/>
            <a:ext cx="0" cy="142028"/>
          </a:xfrm>
          <a:prstGeom prst="line">
            <a:avLst/>
          </a:prstGeom>
        </p:spPr>
        <p:style>
          <a:lnRef idx="2">
            <a:schemeClr val="dk1"/>
          </a:lnRef>
          <a:fillRef idx="0">
            <a:schemeClr val="dk1"/>
          </a:fillRef>
          <a:effectRef idx="1">
            <a:schemeClr val="dk1"/>
          </a:effectRef>
          <a:fontRef idx="minor">
            <a:schemeClr val="tx1"/>
          </a:fontRef>
        </p:style>
      </p:cxnSp>
      <p:cxnSp>
        <p:nvCxnSpPr>
          <p:cNvPr id="74" name="رابط مستقيم 73"/>
          <p:cNvCxnSpPr/>
          <p:nvPr/>
        </p:nvCxnSpPr>
        <p:spPr>
          <a:xfrm>
            <a:off x="4419600" y="6193144"/>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5" name="رابط مستقيم 74"/>
          <p:cNvCxnSpPr/>
          <p:nvPr/>
        </p:nvCxnSpPr>
        <p:spPr>
          <a:xfrm>
            <a:off x="4953000" y="6106372"/>
            <a:ext cx="0" cy="142028"/>
          </a:xfrm>
          <a:prstGeom prst="line">
            <a:avLst/>
          </a:prstGeom>
        </p:spPr>
        <p:style>
          <a:lnRef idx="2">
            <a:schemeClr val="dk1"/>
          </a:lnRef>
          <a:fillRef idx="0">
            <a:schemeClr val="dk1"/>
          </a:fillRef>
          <a:effectRef idx="1">
            <a:schemeClr val="dk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90</a:t>
            </a:fld>
            <a:endParaRPr lang="en-US">
              <a:solidFill>
                <a:srgbClr val="04617B">
                  <a:shade val="90000"/>
                </a:srgbClr>
              </a:solidFill>
            </a:endParaRPr>
          </a:p>
        </p:txBody>
      </p:sp>
    </p:spTree>
    <p:extLst>
      <p:ext uri="{BB962C8B-B14F-4D97-AF65-F5344CB8AC3E}">
        <p14:creationId xmlns:p14="http://schemas.microsoft.com/office/powerpoint/2010/main" val="4833285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829183"/>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829183"/>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972439"/>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530022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530022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5444243"/>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972439"/>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1313879" y="236042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2360428"/>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250307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2567749" y="5872868"/>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2567749"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2782157" y="6015705"/>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22" name="object 22"/>
          <p:cNvSpPr txBox="1"/>
          <p:nvPr/>
        </p:nvSpPr>
        <p:spPr>
          <a:xfrm>
            <a:off x="2716054" y="5323275"/>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23" name="object 23"/>
          <p:cNvSpPr/>
          <p:nvPr/>
        </p:nvSpPr>
        <p:spPr>
          <a:xfrm>
            <a:off x="557784" y="2564455"/>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24" name="object 24"/>
          <p:cNvSpPr/>
          <p:nvPr/>
        </p:nvSpPr>
        <p:spPr>
          <a:xfrm>
            <a:off x="589369" y="2665609"/>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7" name="object 27"/>
          <p:cNvSpPr/>
          <p:nvPr/>
        </p:nvSpPr>
        <p:spPr>
          <a:xfrm>
            <a:off x="558928" y="4325816"/>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8" name="object 28"/>
          <p:cNvSpPr/>
          <p:nvPr/>
        </p:nvSpPr>
        <p:spPr>
          <a:xfrm>
            <a:off x="590445" y="4340581"/>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32" name="object 32"/>
          <p:cNvSpPr/>
          <p:nvPr/>
        </p:nvSpPr>
        <p:spPr>
          <a:xfrm>
            <a:off x="1763649" y="5793429"/>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3" name="object 33"/>
          <p:cNvSpPr/>
          <p:nvPr/>
        </p:nvSpPr>
        <p:spPr>
          <a:xfrm>
            <a:off x="1795939" y="5808478"/>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6" name="object 36"/>
          <p:cNvSpPr txBox="1"/>
          <p:nvPr/>
        </p:nvSpPr>
        <p:spPr>
          <a:xfrm>
            <a:off x="2782347" y="457990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39" name="object 39"/>
          <p:cNvSpPr txBox="1"/>
          <p:nvPr/>
        </p:nvSpPr>
        <p:spPr>
          <a:xfrm>
            <a:off x="2774346" y="3894335"/>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0" name="object 40"/>
          <p:cNvSpPr/>
          <p:nvPr/>
        </p:nvSpPr>
        <p:spPr>
          <a:xfrm>
            <a:off x="2597468" y="2951360"/>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1" name="object 41"/>
          <p:cNvSpPr/>
          <p:nvPr/>
        </p:nvSpPr>
        <p:spPr>
          <a:xfrm>
            <a:off x="2597468" y="2951360"/>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00921" y="2350999"/>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9" name="object 49"/>
          <p:cNvSpPr/>
          <p:nvPr/>
        </p:nvSpPr>
        <p:spPr>
          <a:xfrm>
            <a:off x="1844802" y="2639882"/>
            <a:ext cx="867536" cy="748674"/>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50" name="object 50"/>
          <p:cNvSpPr/>
          <p:nvPr/>
        </p:nvSpPr>
        <p:spPr>
          <a:xfrm>
            <a:off x="1876234" y="2654655"/>
            <a:ext cx="721519" cy="601504"/>
          </a:xfrm>
          <a:custGeom>
            <a:avLst/>
            <a:gdLst/>
            <a:ahLst/>
            <a:cxnLst/>
            <a:rect l="l" t="t" r="r" b="b"/>
            <a:pathLst>
              <a:path w="962025" h="802005">
                <a:moveTo>
                  <a:pt x="861857" y="743720"/>
                </a:moveTo>
                <a:lnTo>
                  <a:pt x="837565" y="773049"/>
                </a:lnTo>
                <a:lnTo>
                  <a:pt x="962025" y="802005"/>
                </a:lnTo>
                <a:lnTo>
                  <a:pt x="941702" y="755904"/>
                </a:lnTo>
                <a:lnTo>
                  <a:pt x="876554" y="755904"/>
                </a:lnTo>
                <a:lnTo>
                  <a:pt x="861857" y="743720"/>
                </a:lnTo>
                <a:close/>
              </a:path>
              <a:path w="962025" h="802005">
                <a:moveTo>
                  <a:pt x="886139" y="714404"/>
                </a:moveTo>
                <a:lnTo>
                  <a:pt x="861857" y="743720"/>
                </a:lnTo>
                <a:lnTo>
                  <a:pt x="876554" y="755904"/>
                </a:lnTo>
                <a:lnTo>
                  <a:pt x="900811" y="726567"/>
                </a:lnTo>
                <a:lnTo>
                  <a:pt x="886139" y="714404"/>
                </a:lnTo>
                <a:close/>
              </a:path>
              <a:path w="962025" h="802005">
                <a:moveTo>
                  <a:pt x="910463" y="685038"/>
                </a:moveTo>
                <a:lnTo>
                  <a:pt x="886139" y="714404"/>
                </a:lnTo>
                <a:lnTo>
                  <a:pt x="900811" y="726567"/>
                </a:lnTo>
                <a:lnTo>
                  <a:pt x="876554" y="755904"/>
                </a:lnTo>
                <a:lnTo>
                  <a:pt x="941702" y="755904"/>
                </a:lnTo>
                <a:lnTo>
                  <a:pt x="910463" y="685038"/>
                </a:lnTo>
                <a:close/>
              </a:path>
              <a:path w="962025" h="802005">
                <a:moveTo>
                  <a:pt x="24384" y="0"/>
                </a:moveTo>
                <a:lnTo>
                  <a:pt x="0" y="29210"/>
                </a:lnTo>
                <a:lnTo>
                  <a:pt x="861857" y="743720"/>
                </a:lnTo>
                <a:lnTo>
                  <a:pt x="886139" y="714404"/>
                </a:lnTo>
                <a:lnTo>
                  <a:pt x="24384"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2605278" y="1518507"/>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4" name="object 54"/>
          <p:cNvSpPr/>
          <p:nvPr/>
        </p:nvSpPr>
        <p:spPr>
          <a:xfrm>
            <a:off x="2605278" y="1518507"/>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55" name="object 55"/>
          <p:cNvSpPr txBox="1"/>
          <p:nvPr/>
        </p:nvSpPr>
        <p:spPr>
          <a:xfrm>
            <a:off x="2000726" y="1661573"/>
            <a:ext cx="971074" cy="548227"/>
          </a:xfrm>
          <a:prstGeom prst="rect">
            <a:avLst/>
          </a:prstGeom>
        </p:spPr>
        <p:txBody>
          <a:bodyPr vert="horz" wrap="square" lIns="0" tIns="9525" rIns="0" bIns="0" rtlCol="0">
            <a:spAutoFit/>
          </a:bodyPr>
          <a:lstStyle/>
          <a:p>
            <a:pPr marL="855821">
              <a:lnSpc>
                <a:spcPts val="2055"/>
              </a:lnSpc>
              <a:spcBef>
                <a:spcPts val="75"/>
              </a:spcBef>
            </a:pPr>
            <a:r>
              <a:rPr lang="en-US" b="1" dirty="0" smtClean="0">
                <a:solidFill>
                  <a:srgbClr val="FFFFFF"/>
                </a:solidFill>
                <a:latin typeface="Calibri"/>
                <a:cs typeface="Calibri"/>
              </a:rPr>
              <a:t>F</a:t>
            </a:r>
            <a:endParaRPr dirty="0">
              <a:solidFill>
                <a:prstClr val="black"/>
              </a:solidFill>
              <a:latin typeface="Calibri"/>
              <a:cs typeface="Calibri"/>
            </a:endParaRPr>
          </a:p>
          <a:p>
            <a:pPr marL="9525">
              <a:lnSpc>
                <a:spcPts val="2055"/>
              </a:lnSpc>
            </a:pPr>
            <a:r>
              <a:rPr b="1" dirty="0">
                <a:solidFill>
                  <a:srgbClr val="FFFFFF"/>
                </a:solidFill>
                <a:latin typeface="Calibri"/>
                <a:cs typeface="Calibri"/>
              </a:rPr>
              <a:t>A</a:t>
            </a:r>
            <a:endParaRPr dirty="0">
              <a:solidFill>
                <a:prstClr val="black"/>
              </a:solidFill>
              <a:latin typeface="Calibri"/>
              <a:cs typeface="Calibri"/>
            </a:endParaRPr>
          </a:p>
        </p:txBody>
      </p:sp>
      <p:sp>
        <p:nvSpPr>
          <p:cNvPr id="59" name="object 59"/>
          <p:cNvSpPr/>
          <p:nvPr/>
        </p:nvSpPr>
        <p:spPr>
          <a:xfrm>
            <a:off x="3905060" y="5872868"/>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1" name="object 61"/>
          <p:cNvSpPr/>
          <p:nvPr/>
        </p:nvSpPr>
        <p:spPr>
          <a:xfrm>
            <a:off x="3905060" y="518706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5" name="object 65"/>
          <p:cNvSpPr/>
          <p:nvPr/>
        </p:nvSpPr>
        <p:spPr>
          <a:xfrm>
            <a:off x="3139249" y="6134042"/>
            <a:ext cx="765810" cy="85725"/>
          </a:xfrm>
          <a:custGeom>
            <a:avLst/>
            <a:gdLst/>
            <a:ahLst/>
            <a:cxnLst/>
            <a:rect l="l" t="t" r="r" b="b"/>
            <a:pathLst>
              <a:path w="1021079" h="114300">
                <a:moveTo>
                  <a:pt x="906780" y="0"/>
                </a:moveTo>
                <a:lnTo>
                  <a:pt x="906780" y="114299"/>
                </a:lnTo>
                <a:lnTo>
                  <a:pt x="982980" y="76199"/>
                </a:lnTo>
                <a:lnTo>
                  <a:pt x="925830" y="76199"/>
                </a:lnTo>
                <a:lnTo>
                  <a:pt x="925830" y="38099"/>
                </a:lnTo>
                <a:lnTo>
                  <a:pt x="982980" y="38099"/>
                </a:lnTo>
                <a:lnTo>
                  <a:pt x="906780" y="0"/>
                </a:lnTo>
                <a:close/>
              </a:path>
              <a:path w="1021079" h="114300">
                <a:moveTo>
                  <a:pt x="906780" y="38099"/>
                </a:moveTo>
                <a:lnTo>
                  <a:pt x="0" y="38099"/>
                </a:lnTo>
                <a:lnTo>
                  <a:pt x="0" y="76199"/>
                </a:lnTo>
                <a:lnTo>
                  <a:pt x="906780" y="76199"/>
                </a:lnTo>
                <a:lnTo>
                  <a:pt x="906780" y="38099"/>
                </a:lnTo>
                <a:close/>
              </a:path>
              <a:path w="1021079" h="114300">
                <a:moveTo>
                  <a:pt x="982980" y="38099"/>
                </a:moveTo>
                <a:lnTo>
                  <a:pt x="925830" y="38099"/>
                </a:lnTo>
                <a:lnTo>
                  <a:pt x="925830" y="76199"/>
                </a:lnTo>
                <a:lnTo>
                  <a:pt x="982980" y="76199"/>
                </a:lnTo>
                <a:lnTo>
                  <a:pt x="1021080" y="57149"/>
                </a:lnTo>
                <a:lnTo>
                  <a:pt x="982980" y="38099"/>
                </a:lnTo>
                <a:close/>
              </a:path>
            </a:pathLst>
          </a:custGeom>
          <a:solidFill>
            <a:srgbClr val="000000"/>
          </a:solidFill>
        </p:spPr>
        <p:txBody>
          <a:bodyPr wrap="square" lIns="0" tIns="0" rIns="0" bIns="0" rtlCol="0"/>
          <a:lstStyle/>
          <a:p>
            <a:endParaRPr sz="1350">
              <a:solidFill>
                <a:prstClr val="black"/>
              </a:solidFill>
            </a:endParaRPr>
          </a:p>
        </p:txBody>
      </p:sp>
      <p:grpSp>
        <p:nvGrpSpPr>
          <p:cNvPr id="2" name="مجموعة 1"/>
          <p:cNvGrpSpPr/>
          <p:nvPr/>
        </p:nvGrpSpPr>
        <p:grpSpPr>
          <a:xfrm>
            <a:off x="3016376" y="5187068"/>
            <a:ext cx="1460184" cy="1295400"/>
            <a:chOff x="3016376" y="4427411"/>
            <a:chExt cx="1460184" cy="1295400"/>
          </a:xfrm>
        </p:grpSpPr>
        <p:sp>
          <p:nvSpPr>
            <p:cNvPr id="58" name="object 58"/>
            <p:cNvSpPr/>
            <p:nvPr/>
          </p:nvSpPr>
          <p:spPr>
            <a:xfrm>
              <a:off x="3905060"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0" name="object 60"/>
            <p:cNvSpPr txBox="1"/>
            <p:nvPr/>
          </p:nvSpPr>
          <p:spPr>
            <a:xfrm>
              <a:off x="4116228" y="5256048"/>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62" name="object 62"/>
            <p:cNvSpPr/>
            <p:nvPr/>
          </p:nvSpPr>
          <p:spPr>
            <a:xfrm>
              <a:off x="3905060" y="442741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63" name="object 63"/>
            <p:cNvSpPr txBox="1"/>
            <p:nvPr/>
          </p:nvSpPr>
          <p:spPr>
            <a:xfrm>
              <a:off x="4108227" y="457047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64" name="object 64"/>
            <p:cNvSpPr/>
            <p:nvPr/>
          </p:nvSpPr>
          <p:spPr>
            <a:xfrm>
              <a:off x="3106674" y="5316093"/>
              <a:ext cx="913266" cy="233219"/>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3016376" y="4630293"/>
              <a:ext cx="1003554" cy="629783"/>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grpSp>
      <p:sp>
        <p:nvSpPr>
          <p:cNvPr id="67" name="object 67"/>
          <p:cNvSpPr/>
          <p:nvPr/>
        </p:nvSpPr>
        <p:spPr>
          <a:xfrm>
            <a:off x="3048857" y="5491105"/>
            <a:ext cx="856774" cy="482918"/>
          </a:xfrm>
          <a:custGeom>
            <a:avLst/>
            <a:gdLst/>
            <a:ahLst/>
            <a:cxnLst/>
            <a:rect l="l" t="t" r="r" b="b"/>
            <a:pathLst>
              <a:path w="1142364" h="643889">
                <a:moveTo>
                  <a:pt x="1032691" y="38713"/>
                </a:moveTo>
                <a:lnTo>
                  <a:pt x="0" y="610361"/>
                </a:lnTo>
                <a:lnTo>
                  <a:pt x="18542" y="643699"/>
                </a:lnTo>
                <a:lnTo>
                  <a:pt x="1051103" y="71991"/>
                </a:lnTo>
                <a:lnTo>
                  <a:pt x="1032691" y="38713"/>
                </a:lnTo>
                <a:close/>
              </a:path>
              <a:path w="1142364" h="643889">
                <a:moveTo>
                  <a:pt x="1121749" y="29463"/>
                </a:moveTo>
                <a:lnTo>
                  <a:pt x="1049401" y="29463"/>
                </a:lnTo>
                <a:lnTo>
                  <a:pt x="1067816" y="62737"/>
                </a:lnTo>
                <a:lnTo>
                  <a:pt x="1051103" y="71991"/>
                </a:lnTo>
                <a:lnTo>
                  <a:pt x="1069594" y="105409"/>
                </a:lnTo>
                <a:lnTo>
                  <a:pt x="1121749" y="29463"/>
                </a:lnTo>
                <a:close/>
              </a:path>
              <a:path w="1142364" h="643889">
                <a:moveTo>
                  <a:pt x="1049401" y="29463"/>
                </a:moveTo>
                <a:lnTo>
                  <a:pt x="1032691" y="38713"/>
                </a:lnTo>
                <a:lnTo>
                  <a:pt x="1051103" y="71991"/>
                </a:lnTo>
                <a:lnTo>
                  <a:pt x="1067816" y="62737"/>
                </a:lnTo>
                <a:lnTo>
                  <a:pt x="1049401" y="29463"/>
                </a:lnTo>
                <a:close/>
              </a:path>
              <a:path w="1142364" h="643889">
                <a:moveTo>
                  <a:pt x="1141984" y="0"/>
                </a:moveTo>
                <a:lnTo>
                  <a:pt x="1014222" y="5333"/>
                </a:lnTo>
                <a:lnTo>
                  <a:pt x="1032691" y="38713"/>
                </a:lnTo>
                <a:lnTo>
                  <a:pt x="1049401" y="29463"/>
                </a:lnTo>
                <a:lnTo>
                  <a:pt x="1121749" y="29463"/>
                </a:lnTo>
                <a:lnTo>
                  <a:pt x="1141984" y="0"/>
                </a:lnTo>
                <a:close/>
              </a:path>
            </a:pathLst>
          </a:custGeom>
          <a:solidFill>
            <a:srgbClr val="000000"/>
          </a:solidFill>
        </p:spPr>
        <p:txBody>
          <a:bodyPr wrap="square" lIns="0" tIns="0" rIns="0" bIns="0" rtlCol="0"/>
          <a:lstStyle/>
          <a:p>
            <a:endParaRPr sz="1350">
              <a:solidFill>
                <a:prstClr val="black"/>
              </a:solidFill>
            </a:endParaRPr>
          </a:p>
        </p:txBody>
      </p:sp>
      <p:sp>
        <p:nvSpPr>
          <p:cNvPr id="70" name="object 83"/>
          <p:cNvSpPr txBox="1"/>
          <p:nvPr/>
        </p:nvSpPr>
        <p:spPr>
          <a:xfrm>
            <a:off x="107061" y="228600"/>
            <a:ext cx="3471768" cy="440986"/>
          </a:xfrm>
          <a:prstGeom prst="rect">
            <a:avLst/>
          </a:prstGeom>
        </p:spPr>
        <p:txBody>
          <a:bodyPr vert="horz" wrap="square" lIns="0" tIns="10001" rIns="0" bIns="0" rtlCol="0">
            <a:spAutoFit/>
          </a:bodyPr>
          <a:lstStyle/>
          <a:p>
            <a:pPr marL="9525">
              <a:spcBef>
                <a:spcPts val="79"/>
              </a:spcBef>
            </a:pPr>
            <a:r>
              <a:rPr sz="2800" b="1" spc="-4" dirty="0">
                <a:solidFill>
                  <a:srgbClr val="FF0000"/>
                </a:solidFill>
                <a:latin typeface="Calibri"/>
                <a:cs typeface="Calibri"/>
              </a:rPr>
              <a:t>Breadth </a:t>
            </a:r>
            <a:r>
              <a:rPr sz="2800" b="1" spc="-8" dirty="0">
                <a:solidFill>
                  <a:srgbClr val="FF0000"/>
                </a:solidFill>
                <a:latin typeface="Calibri"/>
                <a:cs typeface="Calibri"/>
              </a:rPr>
              <a:t>First</a:t>
            </a:r>
            <a:r>
              <a:rPr sz="2800" b="1" spc="-83"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147" name="object 19"/>
          <p:cNvSpPr txBox="1"/>
          <p:nvPr/>
        </p:nvSpPr>
        <p:spPr>
          <a:xfrm>
            <a:off x="4126706" y="4664040"/>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50" name="object 39"/>
          <p:cNvSpPr txBox="1"/>
          <p:nvPr/>
        </p:nvSpPr>
        <p:spPr>
          <a:xfrm>
            <a:off x="4066413" y="4087026"/>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54" name="object 54"/>
          <p:cNvSpPr txBox="1"/>
          <p:nvPr/>
        </p:nvSpPr>
        <p:spPr>
          <a:xfrm>
            <a:off x="5058537" y="3344514"/>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149" name="object 58"/>
          <p:cNvSpPr/>
          <p:nvPr/>
        </p:nvSpPr>
        <p:spPr>
          <a:xfrm>
            <a:off x="3924300" y="2971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chemeClr val="accent5"/>
          </a:solidFill>
        </p:spPr>
        <p:txBody>
          <a:bodyPr wrap="square" lIns="0" tIns="0" rIns="0" bIns="0" rtlCol="0"/>
          <a:lstStyle/>
          <a:p>
            <a:endParaRPr sz="1350">
              <a:solidFill>
                <a:prstClr val="black"/>
              </a:solidFill>
            </a:endParaRPr>
          </a:p>
        </p:txBody>
      </p:sp>
      <p:sp>
        <p:nvSpPr>
          <p:cNvPr id="151" name="object 60"/>
          <p:cNvSpPr txBox="1"/>
          <p:nvPr/>
        </p:nvSpPr>
        <p:spPr>
          <a:xfrm>
            <a:off x="4038599" y="3114637"/>
            <a:ext cx="27239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158" name="object 58"/>
          <p:cNvSpPr/>
          <p:nvPr/>
        </p:nvSpPr>
        <p:spPr>
          <a:xfrm>
            <a:off x="3924300" y="2286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9" name="object 60"/>
          <p:cNvSpPr txBox="1"/>
          <p:nvPr/>
        </p:nvSpPr>
        <p:spPr>
          <a:xfrm>
            <a:off x="4135468" y="2428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sp>
        <p:nvSpPr>
          <p:cNvPr id="160" name="object 33"/>
          <p:cNvSpPr/>
          <p:nvPr/>
        </p:nvSpPr>
        <p:spPr>
          <a:xfrm rot="19942316">
            <a:off x="3166430" y="3053395"/>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cxnSp>
        <p:nvCxnSpPr>
          <p:cNvPr id="4" name="رابط كسهم مستقيم 3"/>
          <p:cNvCxnSpPr/>
          <p:nvPr/>
        </p:nvCxnSpPr>
        <p:spPr>
          <a:xfrm flipV="1">
            <a:off x="3139249" y="2744860"/>
            <a:ext cx="847820" cy="3455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8" name="object 39"/>
          <p:cNvSpPr txBox="1"/>
          <p:nvPr/>
        </p:nvSpPr>
        <p:spPr>
          <a:xfrm>
            <a:off x="2819400" y="3066183"/>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cxnSp>
        <p:nvCxnSpPr>
          <p:cNvPr id="20" name="رابط كسهم مستقيم 19"/>
          <p:cNvCxnSpPr/>
          <p:nvPr/>
        </p:nvCxnSpPr>
        <p:spPr>
          <a:xfrm flipV="1">
            <a:off x="1809130" y="2015841"/>
            <a:ext cx="875071" cy="5819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3" name="صورة 152"/>
          <p:cNvPicPr>
            <a:picLocks noChangeAspect="1"/>
          </p:cNvPicPr>
          <p:nvPr/>
        </p:nvPicPr>
        <p:blipFill rotWithShape="1">
          <a:blip r:embed="rId8"/>
          <a:srcRect l="15000" t="18875" r="14166" b="17391"/>
          <a:stretch/>
        </p:blipFill>
        <p:spPr>
          <a:xfrm>
            <a:off x="4495800" y="2209800"/>
            <a:ext cx="4820697" cy="2900507"/>
          </a:xfrm>
          <a:prstGeom prst="rect">
            <a:avLst/>
          </a:prstGeom>
        </p:spPr>
      </p:pic>
      <p:sp>
        <p:nvSpPr>
          <p:cNvPr id="57" name="object 58"/>
          <p:cNvSpPr/>
          <p:nvPr/>
        </p:nvSpPr>
        <p:spPr>
          <a:xfrm>
            <a:off x="3924300" y="1522259"/>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8" name="object 60"/>
          <p:cNvSpPr txBox="1"/>
          <p:nvPr/>
        </p:nvSpPr>
        <p:spPr>
          <a:xfrm>
            <a:off x="4038599" y="1665096"/>
            <a:ext cx="272399"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G2</a:t>
            </a:r>
            <a:endParaRPr dirty="0">
              <a:solidFill>
                <a:prstClr val="black"/>
              </a:solidFill>
              <a:latin typeface="Calibri"/>
              <a:cs typeface="Calibri"/>
            </a:endParaRPr>
          </a:p>
        </p:txBody>
      </p:sp>
      <p:sp>
        <p:nvSpPr>
          <p:cNvPr id="71" name="object 33"/>
          <p:cNvSpPr/>
          <p:nvPr/>
        </p:nvSpPr>
        <p:spPr>
          <a:xfrm rot="19942316">
            <a:off x="3166430" y="1603854"/>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cxnSp>
        <p:nvCxnSpPr>
          <p:cNvPr id="72" name="رابط مستقيم 71"/>
          <p:cNvCxnSpPr/>
          <p:nvPr/>
        </p:nvCxnSpPr>
        <p:spPr>
          <a:xfrm>
            <a:off x="4434649" y="5431144"/>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3" name="رابط مستقيم 72"/>
          <p:cNvCxnSpPr/>
          <p:nvPr/>
        </p:nvCxnSpPr>
        <p:spPr>
          <a:xfrm>
            <a:off x="4953000" y="5344372"/>
            <a:ext cx="0" cy="142028"/>
          </a:xfrm>
          <a:prstGeom prst="line">
            <a:avLst/>
          </a:prstGeom>
        </p:spPr>
        <p:style>
          <a:lnRef idx="2">
            <a:schemeClr val="dk1"/>
          </a:lnRef>
          <a:fillRef idx="0">
            <a:schemeClr val="dk1"/>
          </a:fillRef>
          <a:effectRef idx="1">
            <a:schemeClr val="dk1"/>
          </a:effectRef>
          <a:fontRef idx="minor">
            <a:schemeClr val="tx1"/>
          </a:fontRef>
        </p:style>
      </p:cxnSp>
      <p:cxnSp>
        <p:nvCxnSpPr>
          <p:cNvPr id="74" name="رابط مستقيم 73"/>
          <p:cNvCxnSpPr/>
          <p:nvPr/>
        </p:nvCxnSpPr>
        <p:spPr>
          <a:xfrm>
            <a:off x="4419600" y="6193144"/>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5" name="رابط مستقيم 74"/>
          <p:cNvCxnSpPr/>
          <p:nvPr/>
        </p:nvCxnSpPr>
        <p:spPr>
          <a:xfrm>
            <a:off x="4953000" y="6106372"/>
            <a:ext cx="0" cy="142028"/>
          </a:xfrm>
          <a:prstGeom prst="line">
            <a:avLst/>
          </a:prstGeom>
        </p:spPr>
        <p:style>
          <a:lnRef idx="2">
            <a:schemeClr val="dk1"/>
          </a:lnRef>
          <a:fillRef idx="0">
            <a:schemeClr val="dk1"/>
          </a:fillRef>
          <a:effectRef idx="1">
            <a:schemeClr val="dk1"/>
          </a:effectRef>
          <a:fontRef idx="minor">
            <a:schemeClr val="tx1"/>
          </a:fontRef>
        </p:style>
      </p:cxnSp>
      <p:sp>
        <p:nvSpPr>
          <p:cNvPr id="76" name="object 22"/>
          <p:cNvSpPr txBox="1"/>
          <p:nvPr/>
        </p:nvSpPr>
        <p:spPr>
          <a:xfrm>
            <a:off x="4069175" y="4029265"/>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79" name="object 80"/>
          <p:cNvSpPr txBox="1"/>
          <p:nvPr/>
        </p:nvSpPr>
        <p:spPr>
          <a:xfrm>
            <a:off x="5943600" y="1447800"/>
            <a:ext cx="2209800" cy="332303"/>
          </a:xfrm>
          <a:prstGeom prst="rect">
            <a:avLst/>
          </a:prstGeom>
        </p:spPr>
        <p:txBody>
          <a:bodyPr vert="horz" wrap="square" lIns="0" tIns="9049" rIns="0" bIns="0" rtlCol="0">
            <a:spAutoFit/>
          </a:bodyPr>
          <a:lstStyle/>
          <a:p>
            <a:pPr marL="9525">
              <a:spcBef>
                <a:spcPts val="71"/>
              </a:spcBef>
            </a:pPr>
            <a:r>
              <a:rPr sz="2100" b="1" spc="-8" dirty="0" smtClean="0">
                <a:solidFill>
                  <a:prstClr val="black"/>
                </a:solidFill>
                <a:latin typeface="Calibri"/>
                <a:cs typeface="Calibri"/>
              </a:rPr>
              <a:t>Path=</a:t>
            </a:r>
            <a:r>
              <a:rPr lang="en-US" sz="2100" b="1" spc="-8" dirty="0" smtClean="0">
                <a:solidFill>
                  <a:prstClr val="black"/>
                </a:solidFill>
                <a:latin typeface="Calibri"/>
                <a:cs typeface="Calibri"/>
              </a:rPr>
              <a:t> A-&gt; C-&gt;E-&gt;G1</a:t>
            </a:r>
            <a:endParaRPr sz="2100" dirty="0">
              <a:solidFill>
                <a:prstClr val="black"/>
              </a:solidFill>
              <a:latin typeface="Calibri"/>
              <a:cs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91</a:t>
            </a:fld>
            <a:endParaRPr lang="en-US">
              <a:solidFill>
                <a:srgbClr val="04617B">
                  <a:shade val="90000"/>
                </a:srgbClr>
              </a:solidFill>
            </a:endParaRPr>
          </a:p>
        </p:txBody>
      </p:sp>
    </p:spTree>
    <p:extLst>
      <p:ext uri="{BB962C8B-B14F-4D97-AF65-F5344CB8AC3E}">
        <p14:creationId xmlns:p14="http://schemas.microsoft.com/office/powerpoint/2010/main" val="36227404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455485" y="1543621"/>
            <a:ext cx="8277606" cy="3934588"/>
            <a:chOff x="455485" y="1543621"/>
            <a:chExt cx="8277606" cy="3934588"/>
          </a:xfrm>
        </p:grpSpPr>
        <p:sp>
          <p:nvSpPr>
            <p:cNvPr id="5" name="object 5"/>
            <p:cNvSpPr/>
            <p:nvPr/>
          </p:nvSpPr>
          <p:spPr>
            <a:xfrm>
              <a:off x="4057079" y="154362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4057079" y="154362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4263962" y="1686496"/>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455485" y="2134553"/>
              <a:ext cx="571500" cy="610552"/>
            </a:xfrm>
            <a:custGeom>
              <a:avLst/>
              <a:gdLst/>
              <a:ahLst/>
              <a:cxnLst/>
              <a:rect l="l" t="t" r="r" b="b"/>
              <a:pathLst>
                <a:path w="762000" h="814069">
                  <a:moveTo>
                    <a:pt x="380999" y="0"/>
                  </a:moveTo>
                  <a:lnTo>
                    <a:pt x="333207" y="3169"/>
                  </a:lnTo>
                  <a:lnTo>
                    <a:pt x="287185" y="12423"/>
                  </a:lnTo>
                  <a:lnTo>
                    <a:pt x="243293" y="27382"/>
                  </a:lnTo>
                  <a:lnTo>
                    <a:pt x="201887" y="47663"/>
                  </a:lnTo>
                  <a:lnTo>
                    <a:pt x="163323" y="72887"/>
                  </a:lnTo>
                  <a:lnTo>
                    <a:pt x="127960" y="102673"/>
                  </a:lnTo>
                  <a:lnTo>
                    <a:pt x="96153" y="136639"/>
                  </a:lnTo>
                  <a:lnTo>
                    <a:pt x="68260" y="174406"/>
                  </a:lnTo>
                  <a:lnTo>
                    <a:pt x="44638" y="215591"/>
                  </a:lnTo>
                  <a:lnTo>
                    <a:pt x="25644" y="259815"/>
                  </a:lnTo>
                  <a:lnTo>
                    <a:pt x="11635" y="306696"/>
                  </a:lnTo>
                  <a:lnTo>
                    <a:pt x="2968" y="355854"/>
                  </a:lnTo>
                  <a:lnTo>
                    <a:pt x="0" y="406907"/>
                  </a:lnTo>
                  <a:lnTo>
                    <a:pt x="2968" y="457961"/>
                  </a:lnTo>
                  <a:lnTo>
                    <a:pt x="11635" y="507119"/>
                  </a:lnTo>
                  <a:lnTo>
                    <a:pt x="25644" y="554000"/>
                  </a:lnTo>
                  <a:lnTo>
                    <a:pt x="44638" y="598224"/>
                  </a:lnTo>
                  <a:lnTo>
                    <a:pt x="68260" y="639409"/>
                  </a:lnTo>
                  <a:lnTo>
                    <a:pt x="96153" y="677176"/>
                  </a:lnTo>
                  <a:lnTo>
                    <a:pt x="127960" y="711142"/>
                  </a:lnTo>
                  <a:lnTo>
                    <a:pt x="163323" y="740928"/>
                  </a:lnTo>
                  <a:lnTo>
                    <a:pt x="201887" y="766152"/>
                  </a:lnTo>
                  <a:lnTo>
                    <a:pt x="243293" y="786433"/>
                  </a:lnTo>
                  <a:lnTo>
                    <a:pt x="287185" y="801392"/>
                  </a:lnTo>
                  <a:lnTo>
                    <a:pt x="333207" y="810646"/>
                  </a:lnTo>
                  <a:lnTo>
                    <a:pt x="380999" y="813815"/>
                  </a:lnTo>
                  <a:lnTo>
                    <a:pt x="428792" y="810646"/>
                  </a:lnTo>
                  <a:lnTo>
                    <a:pt x="474814" y="801392"/>
                  </a:lnTo>
                  <a:lnTo>
                    <a:pt x="518706" y="786433"/>
                  </a:lnTo>
                  <a:lnTo>
                    <a:pt x="560112" y="766152"/>
                  </a:lnTo>
                  <a:lnTo>
                    <a:pt x="598676" y="740928"/>
                  </a:lnTo>
                  <a:lnTo>
                    <a:pt x="634039" y="711142"/>
                  </a:lnTo>
                  <a:lnTo>
                    <a:pt x="665846" y="677176"/>
                  </a:lnTo>
                  <a:lnTo>
                    <a:pt x="693739" y="639409"/>
                  </a:lnTo>
                  <a:lnTo>
                    <a:pt x="717361" y="598224"/>
                  </a:lnTo>
                  <a:lnTo>
                    <a:pt x="736355" y="554000"/>
                  </a:lnTo>
                  <a:lnTo>
                    <a:pt x="750364" y="507119"/>
                  </a:lnTo>
                  <a:lnTo>
                    <a:pt x="759031" y="457961"/>
                  </a:lnTo>
                  <a:lnTo>
                    <a:pt x="761999" y="406907"/>
                  </a:lnTo>
                  <a:lnTo>
                    <a:pt x="759031" y="355854"/>
                  </a:lnTo>
                  <a:lnTo>
                    <a:pt x="750364" y="306696"/>
                  </a:lnTo>
                  <a:lnTo>
                    <a:pt x="736355" y="259815"/>
                  </a:lnTo>
                  <a:lnTo>
                    <a:pt x="717361" y="215591"/>
                  </a:lnTo>
                  <a:lnTo>
                    <a:pt x="693739" y="174406"/>
                  </a:lnTo>
                  <a:lnTo>
                    <a:pt x="665846" y="136639"/>
                  </a:lnTo>
                  <a:lnTo>
                    <a:pt x="634039" y="102673"/>
                  </a:lnTo>
                  <a:lnTo>
                    <a:pt x="598676" y="72887"/>
                  </a:lnTo>
                  <a:lnTo>
                    <a:pt x="560112" y="47663"/>
                  </a:lnTo>
                  <a:lnTo>
                    <a:pt x="518706" y="27382"/>
                  </a:lnTo>
                  <a:lnTo>
                    <a:pt x="474814" y="12423"/>
                  </a:lnTo>
                  <a:lnTo>
                    <a:pt x="428792" y="3169"/>
                  </a:lnTo>
                  <a:lnTo>
                    <a:pt x="380999"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455485" y="2134553"/>
              <a:ext cx="571500" cy="610552"/>
            </a:xfrm>
            <a:custGeom>
              <a:avLst/>
              <a:gdLst/>
              <a:ahLst/>
              <a:cxnLst/>
              <a:rect l="l" t="t" r="r" b="b"/>
              <a:pathLst>
                <a:path w="762000" h="814069">
                  <a:moveTo>
                    <a:pt x="0" y="406907"/>
                  </a:moveTo>
                  <a:lnTo>
                    <a:pt x="2968" y="355854"/>
                  </a:lnTo>
                  <a:lnTo>
                    <a:pt x="11635" y="306696"/>
                  </a:lnTo>
                  <a:lnTo>
                    <a:pt x="25644" y="259815"/>
                  </a:lnTo>
                  <a:lnTo>
                    <a:pt x="44638" y="215591"/>
                  </a:lnTo>
                  <a:lnTo>
                    <a:pt x="68260" y="174406"/>
                  </a:lnTo>
                  <a:lnTo>
                    <a:pt x="96153" y="136639"/>
                  </a:lnTo>
                  <a:lnTo>
                    <a:pt x="127960" y="102673"/>
                  </a:lnTo>
                  <a:lnTo>
                    <a:pt x="163323" y="72887"/>
                  </a:lnTo>
                  <a:lnTo>
                    <a:pt x="201887" y="47663"/>
                  </a:lnTo>
                  <a:lnTo>
                    <a:pt x="243293" y="27382"/>
                  </a:lnTo>
                  <a:lnTo>
                    <a:pt x="287185" y="12423"/>
                  </a:lnTo>
                  <a:lnTo>
                    <a:pt x="333207" y="3169"/>
                  </a:lnTo>
                  <a:lnTo>
                    <a:pt x="380999" y="0"/>
                  </a:lnTo>
                  <a:lnTo>
                    <a:pt x="428792" y="3169"/>
                  </a:lnTo>
                  <a:lnTo>
                    <a:pt x="474814" y="12423"/>
                  </a:lnTo>
                  <a:lnTo>
                    <a:pt x="518706" y="27382"/>
                  </a:lnTo>
                  <a:lnTo>
                    <a:pt x="560112" y="47663"/>
                  </a:lnTo>
                  <a:lnTo>
                    <a:pt x="598676" y="72887"/>
                  </a:lnTo>
                  <a:lnTo>
                    <a:pt x="634039" y="102673"/>
                  </a:lnTo>
                  <a:lnTo>
                    <a:pt x="665846" y="136639"/>
                  </a:lnTo>
                  <a:lnTo>
                    <a:pt x="693739" y="174406"/>
                  </a:lnTo>
                  <a:lnTo>
                    <a:pt x="717361" y="215591"/>
                  </a:lnTo>
                  <a:lnTo>
                    <a:pt x="736355" y="259815"/>
                  </a:lnTo>
                  <a:lnTo>
                    <a:pt x="750364" y="306696"/>
                  </a:lnTo>
                  <a:lnTo>
                    <a:pt x="759031" y="355854"/>
                  </a:lnTo>
                  <a:lnTo>
                    <a:pt x="761999" y="406907"/>
                  </a:lnTo>
                  <a:lnTo>
                    <a:pt x="759031" y="457961"/>
                  </a:lnTo>
                  <a:lnTo>
                    <a:pt x="750364" y="507119"/>
                  </a:lnTo>
                  <a:lnTo>
                    <a:pt x="736355" y="554000"/>
                  </a:lnTo>
                  <a:lnTo>
                    <a:pt x="717361" y="598224"/>
                  </a:lnTo>
                  <a:lnTo>
                    <a:pt x="693739" y="639409"/>
                  </a:lnTo>
                  <a:lnTo>
                    <a:pt x="665846" y="677176"/>
                  </a:lnTo>
                  <a:lnTo>
                    <a:pt x="634039" y="711142"/>
                  </a:lnTo>
                  <a:lnTo>
                    <a:pt x="598676" y="740928"/>
                  </a:lnTo>
                  <a:lnTo>
                    <a:pt x="560112" y="766152"/>
                  </a:lnTo>
                  <a:lnTo>
                    <a:pt x="518706" y="786433"/>
                  </a:lnTo>
                  <a:lnTo>
                    <a:pt x="474814" y="801392"/>
                  </a:lnTo>
                  <a:lnTo>
                    <a:pt x="428792" y="810646"/>
                  </a:lnTo>
                  <a:lnTo>
                    <a:pt x="380999" y="813815"/>
                  </a:lnTo>
                  <a:lnTo>
                    <a:pt x="333207" y="810646"/>
                  </a:lnTo>
                  <a:lnTo>
                    <a:pt x="287185" y="801392"/>
                  </a:lnTo>
                  <a:lnTo>
                    <a:pt x="243293" y="786433"/>
                  </a:lnTo>
                  <a:lnTo>
                    <a:pt x="201887" y="766152"/>
                  </a:lnTo>
                  <a:lnTo>
                    <a:pt x="163323" y="740928"/>
                  </a:lnTo>
                  <a:lnTo>
                    <a:pt x="127960" y="711142"/>
                  </a:lnTo>
                  <a:lnTo>
                    <a:pt x="96153" y="677176"/>
                  </a:lnTo>
                  <a:lnTo>
                    <a:pt x="68260" y="639409"/>
                  </a:lnTo>
                  <a:lnTo>
                    <a:pt x="44638" y="598224"/>
                  </a:lnTo>
                  <a:lnTo>
                    <a:pt x="25644" y="554000"/>
                  </a:lnTo>
                  <a:lnTo>
                    <a:pt x="11635"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666216" y="2278095"/>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11" name="object 11"/>
            <p:cNvSpPr/>
            <p:nvPr/>
          </p:nvSpPr>
          <p:spPr>
            <a:xfrm>
              <a:off x="2799779" y="32204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2" name="object 12"/>
            <p:cNvSpPr/>
            <p:nvPr/>
          </p:nvSpPr>
          <p:spPr>
            <a:xfrm>
              <a:off x="2799779" y="32204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txBox="1"/>
            <p:nvPr/>
          </p:nvSpPr>
          <p:spPr>
            <a:xfrm>
              <a:off x="3014377" y="336327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14" name="object 14"/>
            <p:cNvSpPr/>
            <p:nvPr/>
          </p:nvSpPr>
          <p:spPr>
            <a:xfrm>
              <a:off x="4914329" y="30866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4914329" y="30866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5117782" y="3229928"/>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17" name="object 17"/>
            <p:cNvSpPr/>
            <p:nvPr/>
          </p:nvSpPr>
          <p:spPr>
            <a:xfrm>
              <a:off x="7035736" y="2133409"/>
              <a:ext cx="571500" cy="610552"/>
            </a:xfrm>
            <a:custGeom>
              <a:avLst/>
              <a:gdLst/>
              <a:ahLst/>
              <a:cxnLst/>
              <a:rect l="l" t="t" r="r" b="b"/>
              <a:pathLst>
                <a:path w="762000" h="814069">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7"/>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5"/>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7"/>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8" name="object 18"/>
            <p:cNvSpPr/>
            <p:nvPr/>
          </p:nvSpPr>
          <p:spPr>
            <a:xfrm>
              <a:off x="7035736" y="2133409"/>
              <a:ext cx="571500" cy="610552"/>
            </a:xfrm>
            <a:custGeom>
              <a:avLst/>
              <a:gdLst/>
              <a:ahLst/>
              <a:cxnLst/>
              <a:rect l="l" t="t" r="r" b="b"/>
              <a:pathLst>
                <a:path w="762000" h="814069">
                  <a:moveTo>
                    <a:pt x="0" y="406907"/>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7"/>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5"/>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7"/>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9" name="object 19"/>
            <p:cNvSpPr txBox="1"/>
            <p:nvPr/>
          </p:nvSpPr>
          <p:spPr>
            <a:xfrm>
              <a:off x="7255383" y="2276665"/>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20" name="object 20"/>
            <p:cNvSpPr/>
            <p:nvPr/>
          </p:nvSpPr>
          <p:spPr>
            <a:xfrm>
              <a:off x="7607236" y="4868609"/>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1" name="object 21"/>
            <p:cNvSpPr/>
            <p:nvPr/>
          </p:nvSpPr>
          <p:spPr>
            <a:xfrm>
              <a:off x="7607236" y="4868609"/>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2" name="object 22"/>
            <p:cNvSpPr txBox="1"/>
            <p:nvPr/>
          </p:nvSpPr>
          <p:spPr>
            <a:xfrm>
              <a:off x="7752588" y="5012131"/>
              <a:ext cx="280511" cy="286617"/>
            </a:xfrm>
            <a:prstGeom prst="rect">
              <a:avLst/>
            </a:prstGeom>
          </p:spPr>
          <p:txBody>
            <a:bodyPr vert="horz" wrap="square" lIns="0" tIns="9525" rIns="0" bIns="0" rtlCol="0">
              <a:spAutoFit/>
            </a:bodyPr>
            <a:lstStyle/>
            <a:p>
              <a:pPr marL="9525">
                <a:spcBef>
                  <a:spcPts val="75"/>
                </a:spcBef>
              </a:pPr>
              <a:r>
                <a:rPr b="1" spc="-8" dirty="0" smtClean="0">
                  <a:solidFill>
                    <a:srgbClr val="FFFFFF"/>
                  </a:solidFill>
                  <a:latin typeface="Calibri"/>
                  <a:cs typeface="Calibri"/>
                </a:rPr>
                <a:t>G</a:t>
              </a:r>
              <a:r>
                <a:rPr lang="en-US" b="1" dirty="0">
                  <a:solidFill>
                    <a:srgbClr val="FFFFFF"/>
                  </a:solidFill>
                  <a:latin typeface="Calibri"/>
                  <a:cs typeface="Calibri"/>
                </a:rPr>
                <a:t>2</a:t>
              </a:r>
              <a:endParaRPr dirty="0">
                <a:solidFill>
                  <a:prstClr val="black"/>
                </a:solidFill>
                <a:latin typeface="Calibri"/>
                <a:cs typeface="Calibri"/>
              </a:endParaRPr>
            </a:p>
          </p:txBody>
        </p:sp>
        <p:sp>
          <p:nvSpPr>
            <p:cNvPr id="23" name="object 23"/>
            <p:cNvSpPr/>
            <p:nvPr/>
          </p:nvSpPr>
          <p:spPr>
            <a:xfrm>
              <a:off x="8161591" y="3302698"/>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4" name="object 24"/>
            <p:cNvSpPr/>
            <p:nvPr/>
          </p:nvSpPr>
          <p:spPr>
            <a:xfrm>
              <a:off x="8161591" y="3302698"/>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5" name="object 25"/>
            <p:cNvSpPr txBox="1"/>
            <p:nvPr/>
          </p:nvSpPr>
          <p:spPr>
            <a:xfrm>
              <a:off x="8384477" y="3445573"/>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26" name="object 26"/>
            <p:cNvSpPr/>
            <p:nvPr/>
          </p:nvSpPr>
          <p:spPr>
            <a:xfrm>
              <a:off x="5724716" y="454971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2"/>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7" name="object 27"/>
            <p:cNvSpPr/>
            <p:nvPr/>
          </p:nvSpPr>
          <p:spPr>
            <a:xfrm>
              <a:off x="5724716" y="4549712"/>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2"/>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8" name="object 28"/>
            <p:cNvSpPr txBox="1"/>
            <p:nvPr/>
          </p:nvSpPr>
          <p:spPr>
            <a:xfrm>
              <a:off x="5928836" y="4692739"/>
              <a:ext cx="163830"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H</a:t>
              </a:r>
              <a:endParaRPr>
                <a:solidFill>
                  <a:prstClr val="black"/>
                </a:solidFill>
                <a:latin typeface="Calibri"/>
                <a:cs typeface="Calibri"/>
              </a:endParaRPr>
            </a:p>
          </p:txBody>
        </p:sp>
        <p:sp>
          <p:nvSpPr>
            <p:cNvPr id="29" name="object 29"/>
            <p:cNvSpPr/>
            <p:nvPr/>
          </p:nvSpPr>
          <p:spPr>
            <a:xfrm>
              <a:off x="3434144" y="4813745"/>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49"/>
                  </a:lnTo>
                  <a:lnTo>
                    <a:pt x="11634" y="507098"/>
                  </a:lnTo>
                  <a:lnTo>
                    <a:pt x="25643" y="553974"/>
                  </a:lnTo>
                  <a:lnTo>
                    <a:pt x="44636" y="598196"/>
                  </a:lnTo>
                  <a:lnTo>
                    <a:pt x="68257" y="639382"/>
                  </a:lnTo>
                  <a:lnTo>
                    <a:pt x="96149" y="677150"/>
                  </a:lnTo>
                  <a:lnTo>
                    <a:pt x="127955" y="711120"/>
                  </a:lnTo>
                  <a:lnTo>
                    <a:pt x="163318" y="740910"/>
                  </a:lnTo>
                  <a:lnTo>
                    <a:pt x="201881" y="766139"/>
                  </a:lnTo>
                  <a:lnTo>
                    <a:pt x="243288" y="786426"/>
                  </a:lnTo>
                  <a:lnTo>
                    <a:pt x="287181" y="801388"/>
                  </a:lnTo>
                  <a:lnTo>
                    <a:pt x="333204" y="810645"/>
                  </a:lnTo>
                  <a:lnTo>
                    <a:pt x="381000" y="813816"/>
                  </a:lnTo>
                  <a:lnTo>
                    <a:pt x="428795" y="810645"/>
                  </a:lnTo>
                  <a:lnTo>
                    <a:pt x="474818" y="801388"/>
                  </a:lnTo>
                  <a:lnTo>
                    <a:pt x="518711" y="786426"/>
                  </a:lnTo>
                  <a:lnTo>
                    <a:pt x="560118" y="766139"/>
                  </a:lnTo>
                  <a:lnTo>
                    <a:pt x="598681" y="740910"/>
                  </a:lnTo>
                  <a:lnTo>
                    <a:pt x="634044" y="711120"/>
                  </a:lnTo>
                  <a:lnTo>
                    <a:pt x="665850" y="677150"/>
                  </a:lnTo>
                  <a:lnTo>
                    <a:pt x="693742" y="639382"/>
                  </a:lnTo>
                  <a:lnTo>
                    <a:pt x="717363" y="598196"/>
                  </a:lnTo>
                  <a:lnTo>
                    <a:pt x="736356" y="553974"/>
                  </a:lnTo>
                  <a:lnTo>
                    <a:pt x="750365" y="507098"/>
                  </a:lnTo>
                  <a:lnTo>
                    <a:pt x="759031" y="457949"/>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30" name="object 30"/>
            <p:cNvSpPr/>
            <p:nvPr/>
          </p:nvSpPr>
          <p:spPr>
            <a:xfrm>
              <a:off x="3434144" y="4813745"/>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49"/>
                  </a:lnTo>
                  <a:lnTo>
                    <a:pt x="750365" y="507098"/>
                  </a:lnTo>
                  <a:lnTo>
                    <a:pt x="736356" y="553974"/>
                  </a:lnTo>
                  <a:lnTo>
                    <a:pt x="717363" y="598196"/>
                  </a:lnTo>
                  <a:lnTo>
                    <a:pt x="693742" y="639382"/>
                  </a:lnTo>
                  <a:lnTo>
                    <a:pt x="665850" y="677150"/>
                  </a:lnTo>
                  <a:lnTo>
                    <a:pt x="634044" y="711120"/>
                  </a:lnTo>
                  <a:lnTo>
                    <a:pt x="598681" y="740910"/>
                  </a:lnTo>
                  <a:lnTo>
                    <a:pt x="560118" y="766139"/>
                  </a:lnTo>
                  <a:lnTo>
                    <a:pt x="518711" y="786426"/>
                  </a:lnTo>
                  <a:lnTo>
                    <a:pt x="474818" y="801388"/>
                  </a:lnTo>
                  <a:lnTo>
                    <a:pt x="428795" y="810645"/>
                  </a:lnTo>
                  <a:lnTo>
                    <a:pt x="381000" y="813816"/>
                  </a:lnTo>
                  <a:lnTo>
                    <a:pt x="333204" y="810645"/>
                  </a:lnTo>
                  <a:lnTo>
                    <a:pt x="287181" y="801388"/>
                  </a:lnTo>
                  <a:lnTo>
                    <a:pt x="243288" y="786426"/>
                  </a:lnTo>
                  <a:lnTo>
                    <a:pt x="201881" y="766139"/>
                  </a:lnTo>
                  <a:lnTo>
                    <a:pt x="163318" y="740910"/>
                  </a:lnTo>
                  <a:lnTo>
                    <a:pt x="127955" y="711120"/>
                  </a:lnTo>
                  <a:lnTo>
                    <a:pt x="96149" y="677150"/>
                  </a:lnTo>
                  <a:lnTo>
                    <a:pt x="68257" y="639382"/>
                  </a:lnTo>
                  <a:lnTo>
                    <a:pt x="44636" y="598196"/>
                  </a:lnTo>
                  <a:lnTo>
                    <a:pt x="25643" y="553974"/>
                  </a:lnTo>
                  <a:lnTo>
                    <a:pt x="11634" y="507098"/>
                  </a:lnTo>
                  <a:lnTo>
                    <a:pt x="2968" y="457949"/>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31" name="object 31"/>
            <p:cNvSpPr txBox="1"/>
            <p:nvPr/>
          </p:nvSpPr>
          <p:spPr>
            <a:xfrm>
              <a:off x="3578829" y="4957725"/>
              <a:ext cx="280511" cy="286617"/>
            </a:xfrm>
            <a:prstGeom prst="rect">
              <a:avLst/>
            </a:prstGeom>
          </p:spPr>
          <p:txBody>
            <a:bodyPr vert="horz" wrap="square" lIns="0" tIns="9525" rIns="0" bIns="0" rtlCol="0">
              <a:spAutoFit/>
            </a:bodyPr>
            <a:lstStyle/>
            <a:p>
              <a:pPr marL="9525">
                <a:spcBef>
                  <a:spcPts val="75"/>
                </a:spcBef>
              </a:pPr>
              <a:r>
                <a:rPr b="1" spc="-4" dirty="0" smtClean="0">
                  <a:solidFill>
                    <a:srgbClr val="FFFFFF"/>
                  </a:solidFill>
                  <a:latin typeface="Calibri"/>
                  <a:cs typeface="Calibri"/>
                </a:rPr>
                <a:t>G</a:t>
              </a:r>
              <a:r>
                <a:rPr lang="en-US" b="1" dirty="0">
                  <a:solidFill>
                    <a:srgbClr val="FFFFFF"/>
                  </a:solidFill>
                  <a:latin typeface="Calibri"/>
                  <a:cs typeface="Calibri"/>
                </a:rPr>
                <a:t>1</a:t>
              </a:r>
              <a:endParaRPr dirty="0">
                <a:solidFill>
                  <a:prstClr val="black"/>
                </a:solidFill>
                <a:latin typeface="Calibri"/>
                <a:cs typeface="Calibri"/>
              </a:endParaRPr>
            </a:p>
          </p:txBody>
        </p:sp>
        <p:sp>
          <p:nvSpPr>
            <p:cNvPr id="34" name="object 34"/>
            <p:cNvSpPr txBox="1"/>
            <p:nvPr/>
          </p:nvSpPr>
          <p:spPr>
            <a:xfrm>
              <a:off x="599923" y="4376833"/>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dirty="0">
                <a:solidFill>
                  <a:prstClr val="black"/>
                </a:solidFill>
                <a:latin typeface="Calibri"/>
                <a:cs typeface="Calibri"/>
              </a:endParaRPr>
            </a:p>
          </p:txBody>
        </p:sp>
        <p:sp>
          <p:nvSpPr>
            <p:cNvPr id="35" name="object 35"/>
            <p:cNvSpPr/>
            <p:nvPr/>
          </p:nvSpPr>
          <p:spPr>
            <a:xfrm>
              <a:off x="825245" y="2554604"/>
              <a:ext cx="2009394" cy="1029843"/>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943546" y="2653283"/>
              <a:ext cx="1863090" cy="884873"/>
            </a:xfrm>
            <a:custGeom>
              <a:avLst/>
              <a:gdLst/>
              <a:ahLst/>
              <a:cxnLst/>
              <a:rect l="l" t="t" r="r" b="b"/>
              <a:pathLst>
                <a:path w="2484120" h="1179829">
                  <a:moveTo>
                    <a:pt x="111596" y="34488"/>
                  </a:moveTo>
                  <a:lnTo>
                    <a:pt x="95417" y="69007"/>
                  </a:lnTo>
                  <a:lnTo>
                    <a:pt x="2467483" y="1179829"/>
                  </a:lnTo>
                  <a:lnTo>
                    <a:pt x="2483612" y="1145413"/>
                  </a:lnTo>
                  <a:lnTo>
                    <a:pt x="111596" y="34488"/>
                  </a:lnTo>
                  <a:close/>
                </a:path>
                <a:path w="2484120" h="1179829">
                  <a:moveTo>
                    <a:pt x="127762" y="0"/>
                  </a:moveTo>
                  <a:lnTo>
                    <a:pt x="0" y="3301"/>
                  </a:lnTo>
                  <a:lnTo>
                    <a:pt x="79247" y="103504"/>
                  </a:lnTo>
                  <a:lnTo>
                    <a:pt x="95417" y="69007"/>
                  </a:lnTo>
                  <a:lnTo>
                    <a:pt x="78231" y="60960"/>
                  </a:lnTo>
                  <a:lnTo>
                    <a:pt x="94360" y="26415"/>
                  </a:lnTo>
                  <a:lnTo>
                    <a:pt x="115380" y="26415"/>
                  </a:lnTo>
                  <a:lnTo>
                    <a:pt x="127762" y="0"/>
                  </a:lnTo>
                  <a:close/>
                </a:path>
                <a:path w="2484120" h="1179829">
                  <a:moveTo>
                    <a:pt x="94360" y="26415"/>
                  </a:moveTo>
                  <a:lnTo>
                    <a:pt x="78231" y="60960"/>
                  </a:lnTo>
                  <a:lnTo>
                    <a:pt x="95417" y="69007"/>
                  </a:lnTo>
                  <a:lnTo>
                    <a:pt x="111596" y="34488"/>
                  </a:lnTo>
                  <a:lnTo>
                    <a:pt x="94360" y="26415"/>
                  </a:lnTo>
                  <a:close/>
                </a:path>
                <a:path w="2484120" h="1179829">
                  <a:moveTo>
                    <a:pt x="115380" y="26415"/>
                  </a:moveTo>
                  <a:lnTo>
                    <a:pt x="94360" y="26415"/>
                  </a:lnTo>
                  <a:lnTo>
                    <a:pt x="111596" y="34488"/>
                  </a:lnTo>
                  <a:lnTo>
                    <a:pt x="115380" y="26415"/>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p:nvPr/>
          </p:nvSpPr>
          <p:spPr>
            <a:xfrm>
              <a:off x="988696" y="2411729"/>
              <a:ext cx="2009393" cy="1029843"/>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38" name="object 38"/>
            <p:cNvSpPr/>
            <p:nvPr/>
          </p:nvSpPr>
          <p:spPr>
            <a:xfrm>
              <a:off x="1020890" y="2426779"/>
              <a:ext cx="1863090" cy="884873"/>
            </a:xfrm>
            <a:custGeom>
              <a:avLst/>
              <a:gdLst/>
              <a:ahLst/>
              <a:cxnLst/>
              <a:rect l="l" t="t" r="r" b="b"/>
              <a:pathLst>
                <a:path w="2484120" h="1179829">
                  <a:moveTo>
                    <a:pt x="2372014" y="1145342"/>
                  </a:moveTo>
                  <a:lnTo>
                    <a:pt x="2355850" y="1179830"/>
                  </a:lnTo>
                  <a:lnTo>
                    <a:pt x="2483612" y="1176655"/>
                  </a:lnTo>
                  <a:lnTo>
                    <a:pt x="2465254" y="1153414"/>
                  </a:lnTo>
                  <a:lnTo>
                    <a:pt x="2389251" y="1153414"/>
                  </a:lnTo>
                  <a:lnTo>
                    <a:pt x="2372014" y="1145342"/>
                  </a:lnTo>
                  <a:close/>
                </a:path>
                <a:path w="2484120" h="1179829">
                  <a:moveTo>
                    <a:pt x="2388169" y="1110876"/>
                  </a:moveTo>
                  <a:lnTo>
                    <a:pt x="2372014" y="1145342"/>
                  </a:lnTo>
                  <a:lnTo>
                    <a:pt x="2389251" y="1153414"/>
                  </a:lnTo>
                  <a:lnTo>
                    <a:pt x="2405506" y="1118997"/>
                  </a:lnTo>
                  <a:lnTo>
                    <a:pt x="2388169" y="1110876"/>
                  </a:lnTo>
                  <a:close/>
                </a:path>
                <a:path w="2484120" h="1179829">
                  <a:moveTo>
                    <a:pt x="2404364" y="1076325"/>
                  </a:moveTo>
                  <a:lnTo>
                    <a:pt x="2388169" y="1110876"/>
                  </a:lnTo>
                  <a:lnTo>
                    <a:pt x="2405506" y="1118997"/>
                  </a:lnTo>
                  <a:lnTo>
                    <a:pt x="2389251" y="1153414"/>
                  </a:lnTo>
                  <a:lnTo>
                    <a:pt x="2465254" y="1153414"/>
                  </a:lnTo>
                  <a:lnTo>
                    <a:pt x="2404364" y="1076325"/>
                  </a:lnTo>
                  <a:close/>
                </a:path>
                <a:path w="2484120" h="1179829">
                  <a:moveTo>
                    <a:pt x="16255" y="0"/>
                  </a:moveTo>
                  <a:lnTo>
                    <a:pt x="0" y="34544"/>
                  </a:lnTo>
                  <a:lnTo>
                    <a:pt x="2372014" y="1145342"/>
                  </a:lnTo>
                  <a:lnTo>
                    <a:pt x="2388169" y="1110876"/>
                  </a:lnTo>
                  <a:lnTo>
                    <a:pt x="16255" y="0"/>
                  </a:lnTo>
                  <a:close/>
                </a:path>
              </a:pathLst>
            </a:custGeom>
            <a:solidFill>
              <a:srgbClr val="000000"/>
            </a:solidFill>
          </p:spPr>
          <p:txBody>
            <a:bodyPr wrap="square" lIns="0" tIns="0" rIns="0" bIns="0" rtlCol="0"/>
            <a:lstStyle/>
            <a:p>
              <a:endParaRPr sz="1350">
                <a:solidFill>
                  <a:prstClr val="black"/>
                </a:solidFill>
              </a:endParaRPr>
            </a:p>
          </p:txBody>
        </p:sp>
        <p:sp>
          <p:nvSpPr>
            <p:cNvPr id="39" name="object 39"/>
            <p:cNvSpPr/>
            <p:nvPr/>
          </p:nvSpPr>
          <p:spPr>
            <a:xfrm>
              <a:off x="825245" y="1819646"/>
              <a:ext cx="3262122" cy="537219"/>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40" name="object 40"/>
            <p:cNvSpPr/>
            <p:nvPr/>
          </p:nvSpPr>
          <p:spPr>
            <a:xfrm>
              <a:off x="943546" y="1834611"/>
              <a:ext cx="3115628" cy="422434"/>
            </a:xfrm>
            <a:custGeom>
              <a:avLst/>
              <a:gdLst/>
              <a:ahLst/>
              <a:cxnLst/>
              <a:rect l="l" t="t" r="r" b="b"/>
              <a:pathLst>
                <a:path w="4154170" h="563244">
                  <a:moveTo>
                    <a:pt x="106679" y="449579"/>
                  </a:moveTo>
                  <a:lnTo>
                    <a:pt x="0" y="520064"/>
                  </a:lnTo>
                  <a:lnTo>
                    <a:pt x="120268" y="563117"/>
                  </a:lnTo>
                  <a:lnTo>
                    <a:pt x="116012" y="527557"/>
                  </a:lnTo>
                  <a:lnTo>
                    <a:pt x="96774" y="527557"/>
                  </a:lnTo>
                  <a:lnTo>
                    <a:pt x="92201" y="489712"/>
                  </a:lnTo>
                  <a:lnTo>
                    <a:pt x="111208" y="487417"/>
                  </a:lnTo>
                  <a:lnTo>
                    <a:pt x="106679" y="449579"/>
                  </a:lnTo>
                  <a:close/>
                </a:path>
                <a:path w="4154170" h="563244">
                  <a:moveTo>
                    <a:pt x="111208" y="487417"/>
                  </a:moveTo>
                  <a:lnTo>
                    <a:pt x="92201" y="489712"/>
                  </a:lnTo>
                  <a:lnTo>
                    <a:pt x="96774" y="527557"/>
                  </a:lnTo>
                  <a:lnTo>
                    <a:pt x="115738" y="525269"/>
                  </a:lnTo>
                  <a:lnTo>
                    <a:pt x="111208" y="487417"/>
                  </a:lnTo>
                  <a:close/>
                </a:path>
                <a:path w="4154170" h="563244">
                  <a:moveTo>
                    <a:pt x="115738" y="525269"/>
                  </a:moveTo>
                  <a:lnTo>
                    <a:pt x="96774" y="527557"/>
                  </a:lnTo>
                  <a:lnTo>
                    <a:pt x="116012" y="527557"/>
                  </a:lnTo>
                  <a:lnTo>
                    <a:pt x="115738" y="525269"/>
                  </a:lnTo>
                  <a:close/>
                </a:path>
                <a:path w="4154170" h="563244">
                  <a:moveTo>
                    <a:pt x="4149598" y="0"/>
                  </a:moveTo>
                  <a:lnTo>
                    <a:pt x="111208" y="487417"/>
                  </a:lnTo>
                  <a:lnTo>
                    <a:pt x="115738" y="525269"/>
                  </a:lnTo>
                  <a:lnTo>
                    <a:pt x="4154169" y="37845"/>
                  </a:lnTo>
                  <a:lnTo>
                    <a:pt x="4149598" y="0"/>
                  </a:lnTo>
                  <a:close/>
                </a:path>
              </a:pathLst>
            </a:custGeom>
            <a:solidFill>
              <a:srgbClr val="000000"/>
            </a:solidFill>
          </p:spPr>
          <p:txBody>
            <a:bodyPr wrap="square" lIns="0" tIns="0" rIns="0" bIns="0" rtlCol="0"/>
            <a:lstStyle/>
            <a:p>
              <a:endParaRPr sz="1350">
                <a:solidFill>
                  <a:prstClr val="black"/>
                </a:solidFill>
              </a:endParaRPr>
            </a:p>
          </p:txBody>
        </p:sp>
        <p:sp>
          <p:nvSpPr>
            <p:cNvPr id="45" name="object 45"/>
            <p:cNvSpPr/>
            <p:nvPr/>
          </p:nvSpPr>
          <p:spPr>
            <a:xfrm>
              <a:off x="3337559" y="3290659"/>
              <a:ext cx="1691640" cy="29493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3370040" y="3356515"/>
              <a:ext cx="1544479" cy="182880"/>
            </a:xfrm>
            <a:custGeom>
              <a:avLst/>
              <a:gdLst/>
              <a:ahLst/>
              <a:cxnLst/>
              <a:rect l="l" t="t" r="r" b="b"/>
              <a:pathLst>
                <a:path w="2059304" h="243839">
                  <a:moveTo>
                    <a:pt x="1943564" y="37961"/>
                  </a:moveTo>
                  <a:lnTo>
                    <a:pt x="0" y="205994"/>
                  </a:lnTo>
                  <a:lnTo>
                    <a:pt x="3301" y="243839"/>
                  </a:lnTo>
                  <a:lnTo>
                    <a:pt x="1946824" y="75937"/>
                  </a:lnTo>
                  <a:lnTo>
                    <a:pt x="1943564" y="37961"/>
                  </a:lnTo>
                  <a:close/>
                </a:path>
                <a:path w="2059304" h="243839">
                  <a:moveTo>
                    <a:pt x="2031845" y="36322"/>
                  </a:moveTo>
                  <a:lnTo>
                    <a:pt x="1962530" y="36322"/>
                  </a:lnTo>
                  <a:lnTo>
                    <a:pt x="1965833" y="74295"/>
                  </a:lnTo>
                  <a:lnTo>
                    <a:pt x="1946824" y="75937"/>
                  </a:lnTo>
                  <a:lnTo>
                    <a:pt x="1950085" y="113919"/>
                  </a:lnTo>
                  <a:lnTo>
                    <a:pt x="2059051" y="47117"/>
                  </a:lnTo>
                  <a:lnTo>
                    <a:pt x="2031845" y="36322"/>
                  </a:lnTo>
                  <a:close/>
                </a:path>
                <a:path w="2059304" h="243839">
                  <a:moveTo>
                    <a:pt x="1962530" y="36322"/>
                  </a:moveTo>
                  <a:lnTo>
                    <a:pt x="1943564" y="37961"/>
                  </a:lnTo>
                  <a:lnTo>
                    <a:pt x="1946824" y="75937"/>
                  </a:lnTo>
                  <a:lnTo>
                    <a:pt x="1965833" y="74295"/>
                  </a:lnTo>
                  <a:lnTo>
                    <a:pt x="1962530" y="36322"/>
                  </a:lnTo>
                  <a:close/>
                </a:path>
                <a:path w="2059304" h="243839">
                  <a:moveTo>
                    <a:pt x="1940305" y="0"/>
                  </a:moveTo>
                  <a:lnTo>
                    <a:pt x="1943564" y="37961"/>
                  </a:lnTo>
                  <a:lnTo>
                    <a:pt x="1962530" y="36322"/>
                  </a:lnTo>
                  <a:lnTo>
                    <a:pt x="2031845" y="36322"/>
                  </a:lnTo>
                  <a:lnTo>
                    <a:pt x="1940305" y="0"/>
                  </a:lnTo>
                  <a:close/>
                </a:path>
              </a:pathLst>
            </a:custGeom>
            <a:solidFill>
              <a:srgbClr val="000000"/>
            </a:solidFill>
          </p:spPr>
          <p:txBody>
            <a:bodyPr wrap="square" lIns="0" tIns="0" rIns="0" bIns="0" rtlCol="0"/>
            <a:lstStyle/>
            <a:p>
              <a:endParaRPr sz="1350">
                <a:solidFill>
                  <a:prstClr val="black"/>
                </a:solidFill>
              </a:endParaRPr>
            </a:p>
          </p:txBody>
        </p:sp>
        <p:sp>
          <p:nvSpPr>
            <p:cNvPr id="51" name="object 51"/>
            <p:cNvSpPr/>
            <p:nvPr/>
          </p:nvSpPr>
          <p:spPr>
            <a:xfrm>
              <a:off x="4498848" y="2034521"/>
              <a:ext cx="2651760" cy="536086"/>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52" name="object 52"/>
            <p:cNvSpPr/>
            <p:nvPr/>
          </p:nvSpPr>
          <p:spPr>
            <a:xfrm>
              <a:off x="4543044" y="2049590"/>
              <a:ext cx="2493169" cy="418624"/>
            </a:xfrm>
            <a:custGeom>
              <a:avLst/>
              <a:gdLst/>
              <a:ahLst/>
              <a:cxnLst/>
              <a:rect l="l" t="t" r="r" b="b"/>
              <a:pathLst>
                <a:path w="3324225" h="558164">
                  <a:moveTo>
                    <a:pt x="3207989" y="519901"/>
                  </a:moveTo>
                  <a:lnTo>
                    <a:pt x="3202305" y="557656"/>
                  </a:lnTo>
                  <a:lnTo>
                    <a:pt x="3309430" y="522731"/>
                  </a:lnTo>
                  <a:lnTo>
                    <a:pt x="3226816" y="522731"/>
                  </a:lnTo>
                  <a:lnTo>
                    <a:pt x="3207989" y="519901"/>
                  </a:lnTo>
                  <a:close/>
                </a:path>
                <a:path w="3324225" h="558164">
                  <a:moveTo>
                    <a:pt x="3213647" y="482320"/>
                  </a:moveTo>
                  <a:lnTo>
                    <a:pt x="3207989" y="519901"/>
                  </a:lnTo>
                  <a:lnTo>
                    <a:pt x="3226816" y="522731"/>
                  </a:lnTo>
                  <a:lnTo>
                    <a:pt x="3232404" y="485139"/>
                  </a:lnTo>
                  <a:lnTo>
                    <a:pt x="3213647" y="482320"/>
                  </a:lnTo>
                  <a:close/>
                </a:path>
                <a:path w="3324225" h="558164">
                  <a:moveTo>
                    <a:pt x="3219323" y="444626"/>
                  </a:moveTo>
                  <a:lnTo>
                    <a:pt x="3213647" y="482320"/>
                  </a:lnTo>
                  <a:lnTo>
                    <a:pt x="3232404" y="485139"/>
                  </a:lnTo>
                  <a:lnTo>
                    <a:pt x="3226816" y="522731"/>
                  </a:lnTo>
                  <a:lnTo>
                    <a:pt x="3309430" y="522731"/>
                  </a:lnTo>
                  <a:lnTo>
                    <a:pt x="3323843" y="518033"/>
                  </a:lnTo>
                  <a:lnTo>
                    <a:pt x="3219323" y="444626"/>
                  </a:lnTo>
                  <a:close/>
                </a:path>
                <a:path w="3324225" h="558164">
                  <a:moveTo>
                    <a:pt x="5587" y="0"/>
                  </a:moveTo>
                  <a:lnTo>
                    <a:pt x="0" y="37591"/>
                  </a:lnTo>
                  <a:lnTo>
                    <a:pt x="3207989" y="519901"/>
                  </a:lnTo>
                  <a:lnTo>
                    <a:pt x="3213647" y="482320"/>
                  </a:lnTo>
                  <a:lnTo>
                    <a:pt x="5587" y="0"/>
                  </a:lnTo>
                  <a:close/>
                </a:path>
              </a:pathLst>
            </a:custGeom>
            <a:solidFill>
              <a:srgbClr val="000000"/>
            </a:solidFill>
          </p:spPr>
          <p:txBody>
            <a:bodyPr wrap="square" lIns="0" tIns="0" rIns="0" bIns="0" rtlCol="0"/>
            <a:lstStyle/>
            <a:p>
              <a:endParaRPr sz="1350">
                <a:solidFill>
                  <a:prstClr val="black"/>
                </a:solidFill>
              </a:endParaRPr>
            </a:p>
          </p:txBody>
        </p:sp>
        <p:sp>
          <p:nvSpPr>
            <p:cNvPr id="53" name="object 53"/>
            <p:cNvSpPr/>
            <p:nvPr/>
          </p:nvSpPr>
          <p:spPr>
            <a:xfrm>
              <a:off x="3803903" y="3583305"/>
              <a:ext cx="1234440" cy="1451610"/>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54" name="object 54"/>
            <p:cNvSpPr/>
            <p:nvPr/>
          </p:nvSpPr>
          <p:spPr>
            <a:xfrm>
              <a:off x="3922204" y="3597592"/>
              <a:ext cx="1087279" cy="1305878"/>
            </a:xfrm>
            <a:custGeom>
              <a:avLst/>
              <a:gdLst/>
              <a:ahLst/>
              <a:cxnLst/>
              <a:rect l="l" t="t" r="r" b="b"/>
              <a:pathLst>
                <a:path w="1449704" h="1741170">
                  <a:moveTo>
                    <a:pt x="29083" y="1616456"/>
                  </a:moveTo>
                  <a:lnTo>
                    <a:pt x="0" y="1740789"/>
                  </a:lnTo>
                  <a:lnTo>
                    <a:pt x="116967" y="1689354"/>
                  </a:lnTo>
                  <a:lnTo>
                    <a:pt x="105330" y="1679702"/>
                  </a:lnTo>
                  <a:lnTo>
                    <a:pt x="75438" y="1679702"/>
                  </a:lnTo>
                  <a:lnTo>
                    <a:pt x="46228" y="1655445"/>
                  </a:lnTo>
                  <a:lnTo>
                    <a:pt x="58403" y="1640776"/>
                  </a:lnTo>
                  <a:lnTo>
                    <a:pt x="29083" y="1616456"/>
                  </a:lnTo>
                  <a:close/>
                </a:path>
                <a:path w="1449704" h="1741170">
                  <a:moveTo>
                    <a:pt x="58403" y="1640776"/>
                  </a:moveTo>
                  <a:lnTo>
                    <a:pt x="46228" y="1655445"/>
                  </a:lnTo>
                  <a:lnTo>
                    <a:pt x="75438" y="1679702"/>
                  </a:lnTo>
                  <a:lnTo>
                    <a:pt x="87628" y="1665018"/>
                  </a:lnTo>
                  <a:lnTo>
                    <a:pt x="58403" y="1640776"/>
                  </a:lnTo>
                  <a:close/>
                </a:path>
                <a:path w="1449704" h="1741170">
                  <a:moveTo>
                    <a:pt x="87628" y="1665018"/>
                  </a:moveTo>
                  <a:lnTo>
                    <a:pt x="75438" y="1679702"/>
                  </a:lnTo>
                  <a:lnTo>
                    <a:pt x="105330" y="1679702"/>
                  </a:lnTo>
                  <a:lnTo>
                    <a:pt x="87628" y="1665018"/>
                  </a:lnTo>
                  <a:close/>
                </a:path>
                <a:path w="1449704" h="1741170">
                  <a:moveTo>
                    <a:pt x="1420368" y="0"/>
                  </a:moveTo>
                  <a:lnTo>
                    <a:pt x="58403" y="1640776"/>
                  </a:lnTo>
                  <a:lnTo>
                    <a:pt x="87628" y="1665018"/>
                  </a:lnTo>
                  <a:lnTo>
                    <a:pt x="1449704" y="24384"/>
                  </a:lnTo>
                  <a:lnTo>
                    <a:pt x="1420368" y="0"/>
                  </a:lnTo>
                  <a:close/>
                </a:path>
              </a:pathLst>
            </a:custGeom>
            <a:solidFill>
              <a:srgbClr val="000000"/>
            </a:solidFill>
          </p:spPr>
          <p:txBody>
            <a:bodyPr wrap="square" lIns="0" tIns="0" rIns="0" bIns="0" rtlCol="0"/>
            <a:lstStyle/>
            <a:p>
              <a:endParaRPr sz="1350">
                <a:solidFill>
                  <a:prstClr val="black"/>
                </a:solidFill>
              </a:endParaRPr>
            </a:p>
          </p:txBody>
        </p:sp>
        <p:sp>
          <p:nvSpPr>
            <p:cNvPr id="55" name="object 55"/>
            <p:cNvSpPr/>
            <p:nvPr/>
          </p:nvSpPr>
          <p:spPr>
            <a:xfrm>
              <a:off x="5156073" y="3673602"/>
              <a:ext cx="768115" cy="109727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56" name="object 56"/>
            <p:cNvSpPr/>
            <p:nvPr/>
          </p:nvSpPr>
          <p:spPr>
            <a:xfrm>
              <a:off x="5188076" y="3688175"/>
              <a:ext cx="621030" cy="950595"/>
            </a:xfrm>
            <a:custGeom>
              <a:avLst/>
              <a:gdLst/>
              <a:ahLst/>
              <a:cxnLst/>
              <a:rect l="l" t="t" r="r" b="b"/>
              <a:pathLst>
                <a:path w="828040" h="1267460">
                  <a:moveTo>
                    <a:pt x="749735" y="1181442"/>
                  </a:moveTo>
                  <a:lnTo>
                    <a:pt x="717804" y="1202054"/>
                  </a:lnTo>
                  <a:lnTo>
                    <a:pt x="827786" y="1267078"/>
                  </a:lnTo>
                  <a:lnTo>
                    <a:pt x="820130" y="1197482"/>
                  </a:lnTo>
                  <a:lnTo>
                    <a:pt x="760095" y="1197482"/>
                  </a:lnTo>
                  <a:lnTo>
                    <a:pt x="749735" y="1181442"/>
                  </a:lnTo>
                  <a:close/>
                </a:path>
                <a:path w="828040" h="1267460">
                  <a:moveTo>
                    <a:pt x="781758" y="1160772"/>
                  </a:moveTo>
                  <a:lnTo>
                    <a:pt x="749735" y="1181442"/>
                  </a:lnTo>
                  <a:lnTo>
                    <a:pt x="760095" y="1197482"/>
                  </a:lnTo>
                  <a:lnTo>
                    <a:pt x="792099" y="1176781"/>
                  </a:lnTo>
                  <a:lnTo>
                    <a:pt x="781758" y="1160772"/>
                  </a:lnTo>
                  <a:close/>
                </a:path>
                <a:path w="828040" h="1267460">
                  <a:moveTo>
                    <a:pt x="813816" y="1140078"/>
                  </a:moveTo>
                  <a:lnTo>
                    <a:pt x="781758" y="1160772"/>
                  </a:lnTo>
                  <a:lnTo>
                    <a:pt x="792099" y="1176781"/>
                  </a:lnTo>
                  <a:lnTo>
                    <a:pt x="760095" y="1197482"/>
                  </a:lnTo>
                  <a:lnTo>
                    <a:pt x="820130" y="1197482"/>
                  </a:lnTo>
                  <a:lnTo>
                    <a:pt x="813816" y="1140078"/>
                  </a:lnTo>
                  <a:close/>
                </a:path>
                <a:path w="828040" h="1267460">
                  <a:moveTo>
                    <a:pt x="32004" y="0"/>
                  </a:moveTo>
                  <a:lnTo>
                    <a:pt x="0" y="20573"/>
                  </a:lnTo>
                  <a:lnTo>
                    <a:pt x="749735" y="1181442"/>
                  </a:lnTo>
                  <a:lnTo>
                    <a:pt x="781758" y="1160772"/>
                  </a:lnTo>
                  <a:lnTo>
                    <a:pt x="32004" y="0"/>
                  </a:lnTo>
                  <a:close/>
                </a:path>
              </a:pathLst>
            </a:custGeom>
            <a:solidFill>
              <a:srgbClr val="000000"/>
            </a:solidFill>
          </p:spPr>
          <p:txBody>
            <a:bodyPr wrap="square" lIns="0" tIns="0" rIns="0" bIns="0" rtlCol="0"/>
            <a:lstStyle/>
            <a:p>
              <a:endParaRPr sz="1350">
                <a:solidFill>
                  <a:prstClr val="black"/>
                </a:solidFill>
              </a:endParaRPr>
            </a:p>
          </p:txBody>
        </p:sp>
        <p:sp>
          <p:nvSpPr>
            <p:cNvPr id="57" name="object 57"/>
            <p:cNvSpPr/>
            <p:nvPr/>
          </p:nvSpPr>
          <p:spPr>
            <a:xfrm>
              <a:off x="7483222" y="2626624"/>
              <a:ext cx="1078991" cy="806948"/>
            </a:xfrm>
            <a:prstGeom prst="rect">
              <a:avLst/>
            </a:prstGeom>
            <a:blipFill>
              <a:blip r:embed="rId9" cstate="print"/>
              <a:stretch>
                <a:fillRect/>
              </a:stretch>
            </a:blipFill>
          </p:spPr>
          <p:txBody>
            <a:bodyPr wrap="square" lIns="0" tIns="0" rIns="0" bIns="0" rtlCol="0"/>
            <a:lstStyle/>
            <a:p>
              <a:endParaRPr sz="1350">
                <a:solidFill>
                  <a:prstClr val="black"/>
                </a:solidFill>
              </a:endParaRPr>
            </a:p>
          </p:txBody>
        </p:sp>
        <p:sp>
          <p:nvSpPr>
            <p:cNvPr id="58" name="object 58"/>
            <p:cNvSpPr/>
            <p:nvPr/>
          </p:nvSpPr>
          <p:spPr>
            <a:xfrm>
              <a:off x="7515606" y="2641759"/>
              <a:ext cx="932021" cy="660083"/>
            </a:xfrm>
            <a:custGeom>
              <a:avLst/>
              <a:gdLst/>
              <a:ahLst/>
              <a:cxnLst/>
              <a:rect l="l" t="t" r="r" b="b"/>
              <a:pathLst>
                <a:path w="1242695" h="880110">
                  <a:moveTo>
                    <a:pt x="1137801" y="829908"/>
                  </a:moveTo>
                  <a:lnTo>
                    <a:pt x="1115949" y="861059"/>
                  </a:lnTo>
                  <a:lnTo>
                    <a:pt x="1242314" y="879982"/>
                  </a:lnTo>
                  <a:lnTo>
                    <a:pt x="1221210" y="840866"/>
                  </a:lnTo>
                  <a:lnTo>
                    <a:pt x="1153414" y="840866"/>
                  </a:lnTo>
                  <a:lnTo>
                    <a:pt x="1137801" y="829908"/>
                  </a:lnTo>
                  <a:close/>
                </a:path>
                <a:path w="1242695" h="880110">
                  <a:moveTo>
                    <a:pt x="1159694" y="798700"/>
                  </a:moveTo>
                  <a:lnTo>
                    <a:pt x="1137801" y="829908"/>
                  </a:lnTo>
                  <a:lnTo>
                    <a:pt x="1153414" y="840866"/>
                  </a:lnTo>
                  <a:lnTo>
                    <a:pt x="1175258" y="809625"/>
                  </a:lnTo>
                  <a:lnTo>
                    <a:pt x="1159694" y="798700"/>
                  </a:lnTo>
                  <a:close/>
                </a:path>
                <a:path w="1242695" h="880110">
                  <a:moveTo>
                    <a:pt x="1181608" y="767460"/>
                  </a:moveTo>
                  <a:lnTo>
                    <a:pt x="1159694" y="798700"/>
                  </a:lnTo>
                  <a:lnTo>
                    <a:pt x="1175258" y="809625"/>
                  </a:lnTo>
                  <a:lnTo>
                    <a:pt x="1153414" y="840866"/>
                  </a:lnTo>
                  <a:lnTo>
                    <a:pt x="1221210" y="840866"/>
                  </a:lnTo>
                  <a:lnTo>
                    <a:pt x="1181608" y="767460"/>
                  </a:lnTo>
                  <a:close/>
                </a:path>
                <a:path w="1242695" h="880110">
                  <a:moveTo>
                    <a:pt x="21844" y="0"/>
                  </a:moveTo>
                  <a:lnTo>
                    <a:pt x="0" y="31241"/>
                  </a:lnTo>
                  <a:lnTo>
                    <a:pt x="1137801" y="829908"/>
                  </a:lnTo>
                  <a:lnTo>
                    <a:pt x="1159694" y="798700"/>
                  </a:lnTo>
                  <a:lnTo>
                    <a:pt x="21844" y="0"/>
                  </a:lnTo>
                  <a:close/>
                </a:path>
              </a:pathLst>
            </a:custGeom>
            <a:solidFill>
              <a:srgbClr val="000000"/>
            </a:solidFill>
          </p:spPr>
          <p:txBody>
            <a:bodyPr wrap="square" lIns="0" tIns="0" rIns="0" bIns="0" rtlCol="0"/>
            <a:lstStyle/>
            <a:p>
              <a:endParaRPr sz="1350">
                <a:solidFill>
                  <a:prstClr val="black"/>
                </a:solidFill>
              </a:endParaRPr>
            </a:p>
          </p:txBody>
        </p:sp>
        <p:sp>
          <p:nvSpPr>
            <p:cNvPr id="59" name="object 59"/>
            <p:cNvSpPr/>
            <p:nvPr/>
          </p:nvSpPr>
          <p:spPr>
            <a:xfrm>
              <a:off x="7976997" y="3893058"/>
              <a:ext cx="512054" cy="1196721"/>
            </a:xfrm>
            <a:prstGeom prst="rect">
              <a:avLst/>
            </a:prstGeom>
            <a:blipFill>
              <a:blip r:embed="rId10" cstate="print"/>
              <a:stretch>
                <a:fillRect/>
              </a:stretch>
            </a:blipFill>
          </p:spPr>
          <p:txBody>
            <a:bodyPr wrap="square" lIns="0" tIns="0" rIns="0" bIns="0" rtlCol="0"/>
            <a:lstStyle/>
            <a:p>
              <a:endParaRPr sz="1350">
                <a:solidFill>
                  <a:prstClr val="black"/>
                </a:solidFill>
              </a:endParaRPr>
            </a:p>
          </p:txBody>
        </p:sp>
        <p:sp>
          <p:nvSpPr>
            <p:cNvPr id="60" name="object 60"/>
            <p:cNvSpPr/>
            <p:nvPr/>
          </p:nvSpPr>
          <p:spPr>
            <a:xfrm>
              <a:off x="8082058" y="3907345"/>
              <a:ext cx="379094" cy="1050608"/>
            </a:xfrm>
            <a:custGeom>
              <a:avLst/>
              <a:gdLst/>
              <a:ahLst/>
              <a:cxnLst/>
              <a:rect l="l" t="t" r="r" b="b"/>
              <a:pathLst>
                <a:path w="505459" h="1400810">
                  <a:moveTo>
                    <a:pt x="0" y="1274190"/>
                  </a:moveTo>
                  <a:lnTo>
                    <a:pt x="17652" y="1400682"/>
                  </a:lnTo>
                  <a:lnTo>
                    <a:pt x="102447" y="1316481"/>
                  </a:lnTo>
                  <a:lnTo>
                    <a:pt x="66040" y="1316481"/>
                  </a:lnTo>
                  <a:lnTo>
                    <a:pt x="29972" y="1304416"/>
                  </a:lnTo>
                  <a:lnTo>
                    <a:pt x="36061" y="1286324"/>
                  </a:lnTo>
                  <a:lnTo>
                    <a:pt x="0" y="1274190"/>
                  </a:lnTo>
                  <a:close/>
                </a:path>
                <a:path w="505459" h="1400810">
                  <a:moveTo>
                    <a:pt x="36061" y="1286324"/>
                  </a:moveTo>
                  <a:lnTo>
                    <a:pt x="29972" y="1304416"/>
                  </a:lnTo>
                  <a:lnTo>
                    <a:pt x="66040" y="1316481"/>
                  </a:lnTo>
                  <a:lnTo>
                    <a:pt x="72108" y="1298452"/>
                  </a:lnTo>
                  <a:lnTo>
                    <a:pt x="36061" y="1286324"/>
                  </a:lnTo>
                  <a:close/>
                </a:path>
                <a:path w="505459" h="1400810">
                  <a:moveTo>
                    <a:pt x="72108" y="1298452"/>
                  </a:moveTo>
                  <a:lnTo>
                    <a:pt x="66040" y="1316481"/>
                  </a:lnTo>
                  <a:lnTo>
                    <a:pt x="102447" y="1316481"/>
                  </a:lnTo>
                  <a:lnTo>
                    <a:pt x="108330" y="1310639"/>
                  </a:lnTo>
                  <a:lnTo>
                    <a:pt x="72108" y="1298452"/>
                  </a:lnTo>
                  <a:close/>
                </a:path>
                <a:path w="505459" h="1400810">
                  <a:moveTo>
                    <a:pt x="469011" y="0"/>
                  </a:moveTo>
                  <a:lnTo>
                    <a:pt x="36061" y="1286324"/>
                  </a:lnTo>
                  <a:lnTo>
                    <a:pt x="72108" y="1298452"/>
                  </a:lnTo>
                  <a:lnTo>
                    <a:pt x="505078" y="12191"/>
                  </a:lnTo>
                  <a:lnTo>
                    <a:pt x="469011" y="0"/>
                  </a:lnTo>
                  <a:close/>
                </a:path>
              </a:pathLst>
            </a:custGeom>
            <a:solidFill>
              <a:srgbClr val="000000"/>
            </a:solidFill>
          </p:spPr>
          <p:txBody>
            <a:bodyPr wrap="square" lIns="0" tIns="0" rIns="0" bIns="0" rtlCol="0"/>
            <a:lstStyle/>
            <a:p>
              <a:endParaRPr sz="1350">
                <a:solidFill>
                  <a:prstClr val="black"/>
                </a:solidFill>
              </a:endParaRPr>
            </a:p>
          </p:txBody>
        </p:sp>
        <p:sp>
          <p:nvSpPr>
            <p:cNvPr id="63" name="object 63"/>
            <p:cNvSpPr/>
            <p:nvPr/>
          </p:nvSpPr>
          <p:spPr>
            <a:xfrm>
              <a:off x="5284089" y="2625471"/>
              <a:ext cx="1868805" cy="682370"/>
            </a:xfrm>
            <a:prstGeom prst="rect">
              <a:avLst/>
            </a:prstGeom>
            <a:blipFill>
              <a:blip r:embed="rId11" cstate="print"/>
              <a:stretch>
                <a:fillRect/>
              </a:stretch>
            </a:blipFill>
          </p:spPr>
          <p:txBody>
            <a:bodyPr wrap="square" lIns="0" tIns="0" rIns="0" bIns="0" rtlCol="0"/>
            <a:lstStyle/>
            <a:p>
              <a:endParaRPr sz="1350">
                <a:solidFill>
                  <a:prstClr val="black"/>
                </a:solidFill>
              </a:endParaRPr>
            </a:p>
          </p:txBody>
        </p:sp>
        <p:sp>
          <p:nvSpPr>
            <p:cNvPr id="64" name="object 64"/>
            <p:cNvSpPr/>
            <p:nvPr/>
          </p:nvSpPr>
          <p:spPr>
            <a:xfrm>
              <a:off x="5402389" y="2639758"/>
              <a:ext cx="1721644" cy="551974"/>
            </a:xfrm>
            <a:custGeom>
              <a:avLst/>
              <a:gdLst/>
              <a:ahLst/>
              <a:cxnLst/>
              <a:rect l="l" t="t" r="r" b="b"/>
              <a:pathLst>
                <a:path w="2295525" h="735964">
                  <a:moveTo>
                    <a:pt x="92710" y="626363"/>
                  </a:moveTo>
                  <a:lnTo>
                    <a:pt x="0" y="714248"/>
                  </a:lnTo>
                  <a:lnTo>
                    <a:pt x="125984" y="735711"/>
                  </a:lnTo>
                  <a:lnTo>
                    <a:pt x="116593" y="704850"/>
                  </a:lnTo>
                  <a:lnTo>
                    <a:pt x="96647" y="704850"/>
                  </a:lnTo>
                  <a:lnTo>
                    <a:pt x="85598" y="668401"/>
                  </a:lnTo>
                  <a:lnTo>
                    <a:pt x="103816" y="662862"/>
                  </a:lnTo>
                  <a:lnTo>
                    <a:pt x="92710" y="626363"/>
                  </a:lnTo>
                  <a:close/>
                </a:path>
                <a:path w="2295525" h="735964">
                  <a:moveTo>
                    <a:pt x="103816" y="662862"/>
                  </a:moveTo>
                  <a:lnTo>
                    <a:pt x="85598" y="668401"/>
                  </a:lnTo>
                  <a:lnTo>
                    <a:pt x="96647" y="704850"/>
                  </a:lnTo>
                  <a:lnTo>
                    <a:pt x="114904" y="699300"/>
                  </a:lnTo>
                  <a:lnTo>
                    <a:pt x="103816" y="662862"/>
                  </a:lnTo>
                  <a:close/>
                </a:path>
                <a:path w="2295525" h="735964">
                  <a:moveTo>
                    <a:pt x="114904" y="699300"/>
                  </a:moveTo>
                  <a:lnTo>
                    <a:pt x="96647" y="704850"/>
                  </a:lnTo>
                  <a:lnTo>
                    <a:pt x="116593" y="704850"/>
                  </a:lnTo>
                  <a:lnTo>
                    <a:pt x="114904" y="699300"/>
                  </a:lnTo>
                  <a:close/>
                </a:path>
                <a:path w="2295525" h="735964">
                  <a:moveTo>
                    <a:pt x="2284095" y="0"/>
                  </a:moveTo>
                  <a:lnTo>
                    <a:pt x="103816" y="662862"/>
                  </a:lnTo>
                  <a:lnTo>
                    <a:pt x="114904" y="699300"/>
                  </a:lnTo>
                  <a:lnTo>
                    <a:pt x="2295144" y="36575"/>
                  </a:lnTo>
                  <a:lnTo>
                    <a:pt x="2284095" y="0"/>
                  </a:lnTo>
                  <a:close/>
                </a:path>
              </a:pathLst>
            </a:custGeom>
            <a:solidFill>
              <a:srgbClr val="000000"/>
            </a:solidFill>
          </p:spPr>
          <p:txBody>
            <a:bodyPr wrap="square" lIns="0" tIns="0" rIns="0" bIns="0" rtlCol="0"/>
            <a:lstStyle/>
            <a:p>
              <a:endParaRPr sz="1350">
                <a:solidFill>
                  <a:prstClr val="black"/>
                </a:solidFill>
              </a:endParaRPr>
            </a:p>
          </p:txBody>
        </p:sp>
        <p:sp>
          <p:nvSpPr>
            <p:cNvPr id="65" name="object 65"/>
            <p:cNvSpPr/>
            <p:nvPr/>
          </p:nvSpPr>
          <p:spPr>
            <a:xfrm>
              <a:off x="6261353" y="4825746"/>
              <a:ext cx="1459611" cy="480089"/>
            </a:xfrm>
            <a:prstGeom prst="rect">
              <a:avLst/>
            </a:prstGeom>
            <a:blipFill>
              <a:blip r:embed="rId12" cstate="print"/>
              <a:stretch>
                <a:fillRect/>
              </a:stretch>
            </a:blipFill>
          </p:spPr>
          <p:txBody>
            <a:bodyPr wrap="square" lIns="0" tIns="0" rIns="0" bIns="0" rtlCol="0"/>
            <a:lstStyle/>
            <a:p>
              <a:endParaRPr sz="1350">
                <a:solidFill>
                  <a:prstClr val="black"/>
                </a:solidFill>
              </a:endParaRPr>
            </a:p>
          </p:txBody>
        </p:sp>
        <p:sp>
          <p:nvSpPr>
            <p:cNvPr id="66" name="object 66"/>
            <p:cNvSpPr/>
            <p:nvPr/>
          </p:nvSpPr>
          <p:spPr>
            <a:xfrm>
              <a:off x="6292881" y="4840985"/>
              <a:ext cx="1313973" cy="354330"/>
            </a:xfrm>
            <a:custGeom>
              <a:avLst/>
              <a:gdLst/>
              <a:ahLst/>
              <a:cxnLst/>
              <a:rect l="l" t="t" r="r" b="b"/>
              <a:pathLst>
                <a:path w="1751965" h="472439">
                  <a:moveTo>
                    <a:pt x="1636144" y="435188"/>
                  </a:moveTo>
                  <a:lnTo>
                    <a:pt x="1627124" y="472224"/>
                  </a:lnTo>
                  <a:lnTo>
                    <a:pt x="1751711" y="443712"/>
                  </a:lnTo>
                  <a:lnTo>
                    <a:pt x="1746969" y="439699"/>
                  </a:lnTo>
                  <a:lnTo>
                    <a:pt x="1654683" y="439699"/>
                  </a:lnTo>
                  <a:lnTo>
                    <a:pt x="1636144" y="435188"/>
                  </a:lnTo>
                  <a:close/>
                </a:path>
                <a:path w="1751965" h="472439">
                  <a:moveTo>
                    <a:pt x="1645158" y="398179"/>
                  </a:moveTo>
                  <a:lnTo>
                    <a:pt x="1636144" y="435188"/>
                  </a:lnTo>
                  <a:lnTo>
                    <a:pt x="1654683" y="439699"/>
                  </a:lnTo>
                  <a:lnTo>
                    <a:pt x="1663700" y="402691"/>
                  </a:lnTo>
                  <a:lnTo>
                    <a:pt x="1645158" y="398179"/>
                  </a:lnTo>
                  <a:close/>
                </a:path>
                <a:path w="1751965" h="472439">
                  <a:moveTo>
                    <a:pt x="1654175" y="361162"/>
                  </a:moveTo>
                  <a:lnTo>
                    <a:pt x="1645158" y="398179"/>
                  </a:lnTo>
                  <a:lnTo>
                    <a:pt x="1663700" y="402691"/>
                  </a:lnTo>
                  <a:lnTo>
                    <a:pt x="1654683" y="439699"/>
                  </a:lnTo>
                  <a:lnTo>
                    <a:pt x="1746969" y="439699"/>
                  </a:lnTo>
                  <a:lnTo>
                    <a:pt x="1654175" y="361162"/>
                  </a:lnTo>
                  <a:close/>
                </a:path>
                <a:path w="1751965" h="472439">
                  <a:moveTo>
                    <a:pt x="8890" y="0"/>
                  </a:moveTo>
                  <a:lnTo>
                    <a:pt x="0" y="37083"/>
                  </a:lnTo>
                  <a:lnTo>
                    <a:pt x="1636144" y="435188"/>
                  </a:lnTo>
                  <a:lnTo>
                    <a:pt x="1645158" y="398179"/>
                  </a:lnTo>
                  <a:lnTo>
                    <a:pt x="8890" y="0"/>
                  </a:lnTo>
                  <a:close/>
                </a:path>
              </a:pathLst>
            </a:custGeom>
            <a:solidFill>
              <a:srgbClr val="000000"/>
            </a:solidFill>
          </p:spPr>
          <p:txBody>
            <a:bodyPr wrap="square" lIns="0" tIns="0" rIns="0" bIns="0" rtlCol="0"/>
            <a:lstStyle/>
            <a:p>
              <a:endParaRPr sz="1350">
                <a:solidFill>
                  <a:prstClr val="black"/>
                </a:solidFill>
              </a:endParaRPr>
            </a:p>
          </p:txBody>
        </p:sp>
        <p:sp>
          <p:nvSpPr>
            <p:cNvPr id="67" name="object 67"/>
            <p:cNvSpPr txBox="1"/>
            <p:nvPr/>
          </p:nvSpPr>
          <p:spPr>
            <a:xfrm>
              <a:off x="2458402" y="1667447"/>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68" name="object 68"/>
            <p:cNvSpPr txBox="1"/>
            <p:nvPr/>
          </p:nvSpPr>
          <p:spPr>
            <a:xfrm>
              <a:off x="2108644" y="2605621"/>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3</a:t>
              </a:r>
              <a:endParaRPr sz="1725" dirty="0">
                <a:solidFill>
                  <a:prstClr val="black"/>
                </a:solidFill>
                <a:latin typeface="Calibri"/>
                <a:cs typeface="Calibri"/>
              </a:endParaRPr>
            </a:p>
          </p:txBody>
        </p:sp>
        <p:sp>
          <p:nvSpPr>
            <p:cNvPr id="69" name="object 69"/>
            <p:cNvSpPr txBox="1"/>
            <p:nvPr/>
          </p:nvSpPr>
          <p:spPr>
            <a:xfrm>
              <a:off x="1804892" y="3226499"/>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2</a:t>
              </a:r>
              <a:endParaRPr sz="1725">
                <a:solidFill>
                  <a:prstClr val="black"/>
                </a:solidFill>
                <a:latin typeface="Calibri"/>
                <a:cs typeface="Calibri"/>
              </a:endParaRPr>
            </a:p>
          </p:txBody>
        </p:sp>
        <p:sp>
          <p:nvSpPr>
            <p:cNvPr id="72" name="object 72"/>
            <p:cNvSpPr txBox="1"/>
            <p:nvPr/>
          </p:nvSpPr>
          <p:spPr>
            <a:xfrm>
              <a:off x="4020883" y="3066479"/>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2</a:t>
              </a:r>
              <a:endParaRPr sz="1725" dirty="0">
                <a:solidFill>
                  <a:prstClr val="black"/>
                </a:solidFill>
                <a:latin typeface="Calibri"/>
                <a:cs typeface="Calibri"/>
              </a:endParaRPr>
            </a:p>
          </p:txBody>
        </p:sp>
        <p:sp>
          <p:nvSpPr>
            <p:cNvPr id="74" name="object 74"/>
            <p:cNvSpPr txBox="1"/>
            <p:nvPr/>
          </p:nvSpPr>
          <p:spPr>
            <a:xfrm>
              <a:off x="6142767" y="3018473"/>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5" name="object 75"/>
            <p:cNvSpPr txBox="1"/>
            <p:nvPr/>
          </p:nvSpPr>
          <p:spPr>
            <a:xfrm>
              <a:off x="5702713" y="2280857"/>
              <a:ext cx="130493" cy="275556"/>
            </a:xfrm>
            <a:prstGeom prst="rect">
              <a:avLst/>
            </a:prstGeom>
          </p:spPr>
          <p:txBody>
            <a:bodyPr vert="horz" wrap="square" lIns="0" tIns="10001" rIns="0" bIns="0" rtlCol="0">
              <a:spAutoFit/>
            </a:bodyPr>
            <a:lstStyle/>
            <a:p>
              <a:pPr marL="9525">
                <a:spcBef>
                  <a:spcPts val="79"/>
                </a:spcBef>
              </a:pPr>
              <a:r>
                <a:rPr lang="en-US" sz="1725" b="1" dirty="0" smtClean="0">
                  <a:solidFill>
                    <a:prstClr val="black"/>
                  </a:solidFill>
                  <a:latin typeface="Calibri"/>
                  <a:cs typeface="Calibri"/>
                </a:rPr>
                <a:t>6</a:t>
              </a:r>
              <a:endParaRPr sz="1725" dirty="0">
                <a:solidFill>
                  <a:prstClr val="black"/>
                </a:solidFill>
                <a:latin typeface="Calibri"/>
                <a:cs typeface="Calibri"/>
              </a:endParaRPr>
            </a:p>
          </p:txBody>
        </p:sp>
        <p:sp>
          <p:nvSpPr>
            <p:cNvPr id="77" name="object 77"/>
            <p:cNvSpPr txBox="1"/>
            <p:nvPr/>
          </p:nvSpPr>
          <p:spPr>
            <a:xfrm>
              <a:off x="8023288" y="2615470"/>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3</a:t>
              </a:r>
              <a:endParaRPr sz="1725" dirty="0">
                <a:solidFill>
                  <a:prstClr val="black"/>
                </a:solidFill>
                <a:latin typeface="Calibri"/>
                <a:cs typeface="Calibri"/>
              </a:endParaRPr>
            </a:p>
          </p:txBody>
        </p:sp>
        <p:sp>
          <p:nvSpPr>
            <p:cNvPr id="78" name="object 78"/>
            <p:cNvSpPr txBox="1"/>
            <p:nvPr/>
          </p:nvSpPr>
          <p:spPr>
            <a:xfrm>
              <a:off x="8434006" y="4419410"/>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79" name="object 79"/>
            <p:cNvSpPr txBox="1"/>
            <p:nvPr/>
          </p:nvSpPr>
          <p:spPr>
            <a:xfrm>
              <a:off x="7088314" y="4647781"/>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7</a:t>
              </a:r>
              <a:endParaRPr sz="1725" dirty="0">
                <a:solidFill>
                  <a:prstClr val="black"/>
                </a:solidFill>
                <a:latin typeface="Calibri"/>
                <a:cs typeface="Calibri"/>
              </a:endParaRPr>
            </a:p>
          </p:txBody>
        </p:sp>
        <p:sp>
          <p:nvSpPr>
            <p:cNvPr id="81" name="object 81"/>
            <p:cNvSpPr txBox="1"/>
            <p:nvPr/>
          </p:nvSpPr>
          <p:spPr>
            <a:xfrm>
              <a:off x="5223319" y="4084701"/>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82" name="object 82"/>
            <p:cNvSpPr txBox="1"/>
            <p:nvPr/>
          </p:nvSpPr>
          <p:spPr>
            <a:xfrm>
              <a:off x="4218432" y="4010215"/>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4</a:t>
              </a:r>
              <a:endParaRPr sz="1725" dirty="0">
                <a:solidFill>
                  <a:prstClr val="black"/>
                </a:solidFill>
                <a:latin typeface="Calibri"/>
                <a:cs typeface="Calibri"/>
              </a:endParaRPr>
            </a:p>
          </p:txBody>
        </p:sp>
      </p:grpSp>
      <p:sp>
        <p:nvSpPr>
          <p:cNvPr id="70"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rgbClr val="04617B">
                    <a:shade val="90000"/>
                  </a:srgbClr>
                </a:solidFill>
              </a:rPr>
              <a:pPr/>
              <a:t>92</a:t>
            </a:fld>
            <a:endParaRPr lang="en-US">
              <a:solidFill>
                <a:srgbClr val="04617B">
                  <a:shade val="90000"/>
                </a:srgbClr>
              </a:solidFill>
            </a:endParaRPr>
          </a:p>
        </p:txBody>
      </p:sp>
    </p:spTree>
    <p:extLst>
      <p:ext uri="{BB962C8B-B14F-4D97-AF65-F5344CB8AC3E}">
        <p14:creationId xmlns:p14="http://schemas.microsoft.com/office/powerpoint/2010/main" val="5582538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3" name="object 13"/>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4" name="object 14"/>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5" name="object 15"/>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6" name="object 16"/>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7" name="object 17"/>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0" name="object 20"/>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1" name="object 21"/>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3" name="object 23"/>
          <p:cNvSpPr txBox="1"/>
          <p:nvPr/>
        </p:nvSpPr>
        <p:spPr>
          <a:xfrm>
            <a:off x="915162" y="3439153"/>
            <a:ext cx="757238" cy="1563088"/>
          </a:xfrm>
          <a:prstGeom prst="rect">
            <a:avLst/>
          </a:prstGeom>
        </p:spPr>
        <p:txBody>
          <a:bodyPr vert="horz" wrap="square" lIns="0" tIns="10001" rIns="0" bIns="0" rtlCol="0">
            <a:spAutoFit/>
          </a:bodyPr>
          <a:lstStyle/>
          <a:p>
            <a:pPr marL="66675">
              <a:spcBef>
                <a:spcPts val="79"/>
              </a:spcBef>
            </a:pPr>
            <a:endParaRPr sz="1725" dirty="0">
              <a:solidFill>
                <a:prstClr val="black"/>
              </a:solidFill>
              <a:latin typeface="Calibri"/>
              <a:cs typeface="Calibri"/>
            </a:endParaRPr>
          </a:p>
          <a:p>
            <a:endParaRPr sz="1725" dirty="0">
              <a:solidFill>
                <a:prstClr val="black"/>
              </a:solidFill>
              <a:latin typeface="Times New Roman"/>
              <a:cs typeface="Times New Roman"/>
            </a:endParaRPr>
          </a:p>
          <a:p>
            <a:pPr>
              <a:spcBef>
                <a:spcPts val="4"/>
              </a:spcBef>
            </a:pPr>
            <a:endParaRPr sz="1950" dirty="0">
              <a:solidFill>
                <a:prstClr val="black"/>
              </a:solidFill>
              <a:latin typeface="Times New Roman"/>
              <a:cs typeface="Times New Roman"/>
            </a:endParaRPr>
          </a:p>
          <a:p>
            <a:pPr marL="9525"/>
            <a:r>
              <a:rPr lang="en-US" sz="1725" b="1" dirty="0">
                <a:solidFill>
                  <a:prstClr val="black"/>
                </a:solidFill>
                <a:latin typeface="Calibri"/>
                <a:cs typeface="Calibri"/>
              </a:rPr>
              <a:t>6</a:t>
            </a:r>
            <a:endParaRPr sz="1725" dirty="0">
              <a:solidFill>
                <a:prstClr val="black"/>
              </a:solidFill>
              <a:latin typeface="Calibri"/>
              <a:cs typeface="Calibri"/>
            </a:endParaRPr>
          </a:p>
          <a:p>
            <a:pPr marR="3810">
              <a:spcBef>
                <a:spcPts val="1433"/>
              </a:spcBef>
            </a:pPr>
            <a:r>
              <a:rPr b="1" dirty="0">
                <a:solidFill>
                  <a:srgbClr val="FFFFFF"/>
                </a:solidFill>
                <a:latin typeface="Calibri"/>
                <a:cs typeface="Calibri"/>
              </a:rPr>
              <a:t>B</a:t>
            </a:r>
            <a:endParaRPr dirty="0">
              <a:solidFill>
                <a:prstClr val="black"/>
              </a:solidFill>
              <a:latin typeface="Calibri"/>
              <a:cs typeface="Calibri"/>
            </a:endParaRPr>
          </a:p>
        </p:txBody>
      </p:sp>
      <p:sp>
        <p:nvSpPr>
          <p:cNvPr id="24" name="object 24"/>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dirty="0">
              <a:solidFill>
                <a:prstClr val="black"/>
              </a:solidFill>
              <a:latin typeface="Calibri"/>
              <a:cs typeface="Calibri"/>
            </a:endParaRPr>
          </a:p>
        </p:txBody>
      </p:sp>
      <p:sp>
        <p:nvSpPr>
          <p:cNvPr id="25" name="object 25"/>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a:solidFill>
                <a:prstClr val="black"/>
              </a:solidFill>
              <a:latin typeface="Calibri"/>
              <a:cs typeface="Calibri"/>
            </a:endParaRPr>
          </a:p>
          <a:p>
            <a:pPr marL="9525"/>
            <a:r>
              <a:rPr sz="1725" b="1" dirty="0">
                <a:solidFill>
                  <a:prstClr val="black"/>
                </a:solidFill>
                <a:latin typeface="Calibri"/>
                <a:cs typeface="Calibri"/>
              </a:rPr>
              <a:t>A</a:t>
            </a:r>
            <a:endParaRPr sz="1725">
              <a:solidFill>
                <a:prstClr val="black"/>
              </a:solidFill>
              <a:latin typeface="Calibri"/>
              <a:cs typeface="Calibri"/>
            </a:endParaRPr>
          </a:p>
        </p:txBody>
      </p:sp>
      <p:sp>
        <p:nvSpPr>
          <p:cNvPr id="28" name="object 12"/>
          <p:cNvSpPr txBox="1"/>
          <p:nvPr/>
        </p:nvSpPr>
        <p:spPr>
          <a:xfrm>
            <a:off x="1516857" y="4735831"/>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29"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30" name="صورة 29"/>
          <p:cNvPicPr>
            <a:picLocks noChangeAspect="1"/>
          </p:cNvPicPr>
          <p:nvPr/>
        </p:nvPicPr>
        <p:blipFill rotWithShape="1">
          <a:blip r:embed="rId4"/>
          <a:srcRect l="15000" t="18875" r="14166" b="17391"/>
          <a:stretch/>
        </p:blipFill>
        <p:spPr>
          <a:xfrm>
            <a:off x="4038600" y="29668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93</a:t>
            </a:fld>
            <a:endParaRPr lang="en-US">
              <a:solidFill>
                <a:srgbClr val="04617B">
                  <a:shade val="90000"/>
                </a:srgbClr>
              </a:solidFill>
            </a:endParaRPr>
          </a:p>
        </p:txBody>
      </p:sp>
    </p:spTree>
    <p:extLst>
      <p:ext uri="{BB962C8B-B14F-4D97-AF65-F5344CB8AC3E}">
        <p14:creationId xmlns:p14="http://schemas.microsoft.com/office/powerpoint/2010/main" val="36858552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08626"/>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a:solidFill>
                <a:prstClr val="black"/>
              </a:solidFill>
              <a:latin typeface="Calibri"/>
              <a:cs typeface="Calibri"/>
            </a:endParaRPr>
          </a:p>
          <a:p>
            <a:pPr marL="9525"/>
            <a:r>
              <a:rPr sz="1725" b="1" spc="4" dirty="0">
                <a:solidFill>
                  <a:prstClr val="black"/>
                </a:solidFill>
                <a:latin typeface="Calibri"/>
                <a:cs typeface="Calibri"/>
              </a:rPr>
              <a:t>A,B</a:t>
            </a:r>
            <a:endParaRPr sz="1725">
              <a:solidFill>
                <a:prstClr val="black"/>
              </a:solidFill>
              <a:latin typeface="Calibri"/>
              <a:cs typeface="Calibri"/>
            </a:endParaRPr>
          </a:p>
        </p:txBody>
      </p:sp>
      <p:sp>
        <p:nvSpPr>
          <p:cNvPr id="42"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43" name="صورة 42"/>
          <p:cNvPicPr>
            <a:picLocks noChangeAspect="1"/>
          </p:cNvPicPr>
          <p:nvPr/>
        </p:nvPicPr>
        <p:blipFill rotWithShape="1">
          <a:blip r:embed="rId5"/>
          <a:srcRect l="15000" t="18875" r="14166" b="17391"/>
          <a:stretch/>
        </p:blipFill>
        <p:spPr>
          <a:xfrm>
            <a:off x="4038600" y="29668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94</a:t>
            </a:fld>
            <a:endParaRPr lang="en-US">
              <a:solidFill>
                <a:srgbClr val="04617B">
                  <a:shade val="90000"/>
                </a:srgbClr>
              </a:solidFill>
            </a:endParaRPr>
          </a:p>
        </p:txBody>
      </p:sp>
    </p:spTree>
    <p:extLst>
      <p:ext uri="{BB962C8B-B14F-4D97-AF65-F5344CB8AC3E}">
        <p14:creationId xmlns:p14="http://schemas.microsoft.com/office/powerpoint/2010/main" val="32470220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08626"/>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97468"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800921"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a:solidFill>
                  <a:prstClr val="black"/>
                </a:solidFill>
                <a:latin typeface="Calibri"/>
                <a:cs typeface="Calibri"/>
              </a:rPr>
              <a:t>C</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038600" y="2966893"/>
            <a:ext cx="4820697" cy="2900507"/>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95</a:t>
            </a:fld>
            <a:endParaRPr lang="en-US">
              <a:solidFill>
                <a:srgbClr val="04617B">
                  <a:shade val="90000"/>
                </a:srgbClr>
              </a:solidFill>
            </a:endParaRPr>
          </a:p>
        </p:txBody>
      </p:sp>
    </p:spTree>
    <p:extLst>
      <p:ext uri="{BB962C8B-B14F-4D97-AF65-F5344CB8AC3E}">
        <p14:creationId xmlns:p14="http://schemas.microsoft.com/office/powerpoint/2010/main" val="10511521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78704"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782157"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038600" y="2590800"/>
            <a:ext cx="4820697" cy="2900507"/>
          </a:xfrm>
          <a:prstGeom prst="rect">
            <a:avLst/>
          </a:prstGeom>
        </p:spPr>
      </p:pic>
      <p:cxnSp>
        <p:nvCxnSpPr>
          <p:cNvPr id="3" name="رابط كسهم مستقيم 2"/>
          <p:cNvCxnSpPr/>
          <p:nvPr/>
        </p:nvCxnSpPr>
        <p:spPr>
          <a:xfrm flipV="1">
            <a:off x="3063049" y="50337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6482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6" name="object 60"/>
          <p:cNvSpPr txBox="1"/>
          <p:nvPr/>
        </p:nvSpPr>
        <p:spPr>
          <a:xfrm>
            <a:off x="4059268" y="5476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69" name="object 16"/>
          <p:cNvSpPr txBox="1"/>
          <p:nvPr/>
        </p:nvSpPr>
        <p:spPr>
          <a:xfrm>
            <a:off x="3945731" y="4818783"/>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3" name="object 51"/>
          <p:cNvSpPr txBox="1"/>
          <p:nvPr/>
        </p:nvSpPr>
        <p:spPr>
          <a:xfrm>
            <a:off x="7391400" y="1821187"/>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C,D</a:t>
            </a:r>
            <a:endParaRPr sz="1725"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96</a:t>
            </a:fld>
            <a:endParaRPr lang="en-US">
              <a:solidFill>
                <a:srgbClr val="04617B">
                  <a:shade val="90000"/>
                </a:srgbClr>
              </a:solidFill>
            </a:endParaRPr>
          </a:p>
        </p:txBody>
      </p:sp>
    </p:spTree>
    <p:extLst>
      <p:ext uri="{BB962C8B-B14F-4D97-AF65-F5344CB8AC3E}">
        <p14:creationId xmlns:p14="http://schemas.microsoft.com/office/powerpoint/2010/main" val="18187397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78704"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782157"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C,D,E</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399503" y="3652693"/>
            <a:ext cx="4820697" cy="2900507"/>
          </a:xfrm>
          <a:prstGeom prst="rect">
            <a:avLst/>
          </a:prstGeom>
        </p:spPr>
      </p:pic>
      <p:cxnSp>
        <p:nvCxnSpPr>
          <p:cNvPr id="3" name="رابط كسهم مستقيم 2"/>
          <p:cNvCxnSpPr/>
          <p:nvPr/>
        </p:nvCxnSpPr>
        <p:spPr>
          <a:xfrm flipV="1">
            <a:off x="3063049" y="50337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6482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6" name="object 60"/>
          <p:cNvSpPr txBox="1"/>
          <p:nvPr/>
        </p:nvSpPr>
        <p:spPr>
          <a:xfrm>
            <a:off x="4059268" y="5476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69" name="object 16"/>
          <p:cNvSpPr txBox="1"/>
          <p:nvPr/>
        </p:nvSpPr>
        <p:spPr>
          <a:xfrm>
            <a:off x="3945731" y="4818783"/>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cxnSp>
        <p:nvCxnSpPr>
          <p:cNvPr id="52" name="رابط كسهم مستقيم 51"/>
          <p:cNvCxnSpPr/>
          <p:nvPr/>
        </p:nvCxnSpPr>
        <p:spPr>
          <a:xfrm flipV="1">
            <a:off x="3124200" y="2214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رابط كسهم مستقيم 55"/>
          <p:cNvCxnSpPr/>
          <p:nvPr/>
        </p:nvCxnSpPr>
        <p:spPr>
          <a:xfrm>
            <a:off x="3185351" y="25890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object 58"/>
          <p:cNvSpPr/>
          <p:nvPr/>
        </p:nvSpPr>
        <p:spPr>
          <a:xfrm>
            <a:off x="3909251" y="2514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8" name="object 58"/>
          <p:cNvSpPr/>
          <p:nvPr/>
        </p:nvSpPr>
        <p:spPr>
          <a:xfrm>
            <a:off x="3833051" y="1828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60"/>
          <p:cNvSpPr txBox="1"/>
          <p:nvPr/>
        </p:nvSpPr>
        <p:spPr>
          <a:xfrm>
            <a:off x="4038600" y="2657437"/>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60" name="object 37"/>
          <p:cNvSpPr txBox="1"/>
          <p:nvPr/>
        </p:nvSpPr>
        <p:spPr>
          <a:xfrm>
            <a:off x="3399662" y="2010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61" name="object 37"/>
          <p:cNvSpPr txBox="1"/>
          <p:nvPr/>
        </p:nvSpPr>
        <p:spPr>
          <a:xfrm>
            <a:off x="3413951" y="26967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13</a:t>
            </a:r>
            <a:endParaRPr sz="1725" dirty="0">
              <a:solidFill>
                <a:prstClr val="black"/>
              </a:solidFill>
              <a:latin typeface="Calibri"/>
              <a:cs typeface="Calibri"/>
            </a:endParaRPr>
          </a:p>
        </p:txBody>
      </p:sp>
      <p:sp>
        <p:nvSpPr>
          <p:cNvPr id="63" name="object 60"/>
          <p:cNvSpPr txBox="1"/>
          <p:nvPr/>
        </p:nvSpPr>
        <p:spPr>
          <a:xfrm>
            <a:off x="4059267" y="1999383"/>
            <a:ext cx="36033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97</a:t>
            </a:fld>
            <a:endParaRPr lang="en-US">
              <a:solidFill>
                <a:srgbClr val="04617B">
                  <a:shade val="90000"/>
                </a:srgbClr>
              </a:solidFill>
            </a:endParaRPr>
          </a:p>
        </p:txBody>
      </p:sp>
    </p:spTree>
    <p:extLst>
      <p:ext uri="{BB962C8B-B14F-4D97-AF65-F5344CB8AC3E}">
        <p14:creationId xmlns:p14="http://schemas.microsoft.com/office/powerpoint/2010/main" val="16981114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78704"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782157"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C,D,E,F</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399503" y="3652693"/>
            <a:ext cx="4820697" cy="2900507"/>
          </a:xfrm>
          <a:prstGeom prst="rect">
            <a:avLst/>
          </a:prstGeom>
        </p:spPr>
      </p:pic>
      <p:cxnSp>
        <p:nvCxnSpPr>
          <p:cNvPr id="3" name="رابط كسهم مستقيم 2"/>
          <p:cNvCxnSpPr/>
          <p:nvPr/>
        </p:nvCxnSpPr>
        <p:spPr>
          <a:xfrm flipV="1">
            <a:off x="3063049" y="50337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6482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6" name="object 60"/>
          <p:cNvSpPr txBox="1"/>
          <p:nvPr/>
        </p:nvSpPr>
        <p:spPr>
          <a:xfrm>
            <a:off x="4059268" y="5476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69" name="object 16"/>
          <p:cNvSpPr txBox="1"/>
          <p:nvPr/>
        </p:nvSpPr>
        <p:spPr>
          <a:xfrm>
            <a:off x="3945731" y="4818783"/>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cxnSp>
        <p:nvCxnSpPr>
          <p:cNvPr id="52" name="رابط كسهم مستقيم 51"/>
          <p:cNvCxnSpPr/>
          <p:nvPr/>
        </p:nvCxnSpPr>
        <p:spPr>
          <a:xfrm flipV="1">
            <a:off x="3124200" y="2214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رابط كسهم مستقيم 55"/>
          <p:cNvCxnSpPr/>
          <p:nvPr/>
        </p:nvCxnSpPr>
        <p:spPr>
          <a:xfrm>
            <a:off x="3185351" y="25890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object 58"/>
          <p:cNvSpPr/>
          <p:nvPr/>
        </p:nvSpPr>
        <p:spPr>
          <a:xfrm>
            <a:off x="3909251" y="2514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8" name="object 58"/>
          <p:cNvSpPr/>
          <p:nvPr/>
        </p:nvSpPr>
        <p:spPr>
          <a:xfrm>
            <a:off x="3833051" y="1828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60"/>
          <p:cNvSpPr txBox="1"/>
          <p:nvPr/>
        </p:nvSpPr>
        <p:spPr>
          <a:xfrm>
            <a:off x="4038600" y="2657437"/>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60" name="object 37"/>
          <p:cNvSpPr txBox="1"/>
          <p:nvPr/>
        </p:nvSpPr>
        <p:spPr>
          <a:xfrm>
            <a:off x="3399662" y="2010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61" name="object 37"/>
          <p:cNvSpPr txBox="1"/>
          <p:nvPr/>
        </p:nvSpPr>
        <p:spPr>
          <a:xfrm>
            <a:off x="3413951" y="26967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13</a:t>
            </a:r>
            <a:endParaRPr sz="1725" dirty="0">
              <a:solidFill>
                <a:prstClr val="black"/>
              </a:solidFill>
              <a:latin typeface="Calibri"/>
              <a:cs typeface="Calibri"/>
            </a:endParaRPr>
          </a:p>
        </p:txBody>
      </p:sp>
      <p:sp>
        <p:nvSpPr>
          <p:cNvPr id="63" name="object 60"/>
          <p:cNvSpPr txBox="1"/>
          <p:nvPr/>
        </p:nvSpPr>
        <p:spPr>
          <a:xfrm>
            <a:off x="4059267" y="1999383"/>
            <a:ext cx="36033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cxnSp>
        <p:nvCxnSpPr>
          <p:cNvPr id="64" name="رابط كسهم مستقيم 63"/>
          <p:cNvCxnSpPr/>
          <p:nvPr/>
        </p:nvCxnSpPr>
        <p:spPr>
          <a:xfrm flipV="1">
            <a:off x="3124200" y="1452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object 58"/>
          <p:cNvSpPr/>
          <p:nvPr/>
        </p:nvSpPr>
        <p:spPr>
          <a:xfrm>
            <a:off x="3833051" y="1066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0" name="object 37"/>
          <p:cNvSpPr txBox="1"/>
          <p:nvPr/>
        </p:nvSpPr>
        <p:spPr>
          <a:xfrm>
            <a:off x="3399662" y="1248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73" name="object 60"/>
          <p:cNvSpPr txBox="1"/>
          <p:nvPr/>
        </p:nvSpPr>
        <p:spPr>
          <a:xfrm>
            <a:off x="3983067" y="1237383"/>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G2</a:t>
            </a:r>
            <a:endParaRPr dirty="0">
              <a:solidFill>
                <a:prstClr val="black"/>
              </a:solidFill>
              <a:latin typeface="Calibri"/>
              <a:cs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98</a:t>
            </a:fld>
            <a:endParaRPr lang="en-US">
              <a:solidFill>
                <a:srgbClr val="04617B">
                  <a:shade val="90000"/>
                </a:srgbClr>
              </a:solidFill>
            </a:endParaRPr>
          </a:p>
        </p:txBody>
      </p:sp>
    </p:spTree>
    <p:extLst>
      <p:ext uri="{BB962C8B-B14F-4D97-AF65-F5344CB8AC3E}">
        <p14:creationId xmlns:p14="http://schemas.microsoft.com/office/powerpoint/2010/main" val="32539930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13728" y="3069526"/>
            <a:ext cx="571500" cy="609600"/>
          </a:xfrm>
          <a:custGeom>
            <a:avLst/>
            <a:gdLst/>
            <a:ahLst/>
            <a:cxnLst/>
            <a:rect l="l" t="t" r="r" b="b"/>
            <a:pathLst>
              <a:path w="762000" h="812800">
                <a:moveTo>
                  <a:pt x="381000" y="0"/>
                </a:moveTo>
                <a:lnTo>
                  <a:pt x="333207" y="3164"/>
                </a:lnTo>
                <a:lnTo>
                  <a:pt x="287185" y="12405"/>
                </a:lnTo>
                <a:lnTo>
                  <a:pt x="243293" y="27341"/>
                </a:lnTo>
                <a:lnTo>
                  <a:pt x="201887" y="47591"/>
                </a:lnTo>
                <a:lnTo>
                  <a:pt x="163323" y="72774"/>
                </a:lnTo>
                <a:lnTo>
                  <a:pt x="127960" y="102511"/>
                </a:lnTo>
                <a:lnTo>
                  <a:pt x="96153" y="136418"/>
                </a:lnTo>
                <a:lnTo>
                  <a:pt x="68260" y="174117"/>
                </a:lnTo>
                <a:lnTo>
                  <a:pt x="44638" y="215226"/>
                </a:lnTo>
                <a:lnTo>
                  <a:pt x="25644" y="259364"/>
                </a:lnTo>
                <a:lnTo>
                  <a:pt x="11635" y="306150"/>
                </a:lnTo>
                <a:lnTo>
                  <a:pt x="2968" y="355205"/>
                </a:lnTo>
                <a:lnTo>
                  <a:pt x="0" y="406146"/>
                </a:lnTo>
                <a:lnTo>
                  <a:pt x="2968" y="457086"/>
                </a:lnTo>
                <a:lnTo>
                  <a:pt x="11635" y="506141"/>
                </a:lnTo>
                <a:lnTo>
                  <a:pt x="25644" y="552927"/>
                </a:lnTo>
                <a:lnTo>
                  <a:pt x="44638" y="597065"/>
                </a:lnTo>
                <a:lnTo>
                  <a:pt x="68260" y="638174"/>
                </a:lnTo>
                <a:lnTo>
                  <a:pt x="96153" y="675873"/>
                </a:lnTo>
                <a:lnTo>
                  <a:pt x="127960" y="709780"/>
                </a:lnTo>
                <a:lnTo>
                  <a:pt x="163323" y="739517"/>
                </a:lnTo>
                <a:lnTo>
                  <a:pt x="201887" y="764700"/>
                </a:lnTo>
                <a:lnTo>
                  <a:pt x="243293" y="784950"/>
                </a:lnTo>
                <a:lnTo>
                  <a:pt x="287185" y="799886"/>
                </a:lnTo>
                <a:lnTo>
                  <a:pt x="333207" y="809127"/>
                </a:lnTo>
                <a:lnTo>
                  <a:pt x="381000" y="812292"/>
                </a:lnTo>
                <a:lnTo>
                  <a:pt x="428792" y="809127"/>
                </a:lnTo>
                <a:lnTo>
                  <a:pt x="474814" y="799886"/>
                </a:lnTo>
                <a:lnTo>
                  <a:pt x="518706" y="784950"/>
                </a:lnTo>
                <a:lnTo>
                  <a:pt x="560112" y="764700"/>
                </a:lnTo>
                <a:lnTo>
                  <a:pt x="598676" y="739517"/>
                </a:lnTo>
                <a:lnTo>
                  <a:pt x="634039" y="709780"/>
                </a:lnTo>
                <a:lnTo>
                  <a:pt x="665846" y="675873"/>
                </a:lnTo>
                <a:lnTo>
                  <a:pt x="693739" y="638174"/>
                </a:lnTo>
                <a:lnTo>
                  <a:pt x="717361" y="597065"/>
                </a:lnTo>
                <a:lnTo>
                  <a:pt x="736355" y="552927"/>
                </a:lnTo>
                <a:lnTo>
                  <a:pt x="750364" y="506141"/>
                </a:lnTo>
                <a:lnTo>
                  <a:pt x="759031" y="457086"/>
                </a:lnTo>
                <a:lnTo>
                  <a:pt x="762000" y="406146"/>
                </a:lnTo>
                <a:lnTo>
                  <a:pt x="759031" y="355205"/>
                </a:lnTo>
                <a:lnTo>
                  <a:pt x="750364" y="306150"/>
                </a:lnTo>
                <a:lnTo>
                  <a:pt x="736355" y="259364"/>
                </a:lnTo>
                <a:lnTo>
                  <a:pt x="717361" y="215226"/>
                </a:lnTo>
                <a:lnTo>
                  <a:pt x="693739" y="174117"/>
                </a:lnTo>
                <a:lnTo>
                  <a:pt x="665846" y="136418"/>
                </a:lnTo>
                <a:lnTo>
                  <a:pt x="634039" y="102511"/>
                </a:lnTo>
                <a:lnTo>
                  <a:pt x="598676" y="72774"/>
                </a:lnTo>
                <a:lnTo>
                  <a:pt x="560112" y="47591"/>
                </a:lnTo>
                <a:lnTo>
                  <a:pt x="518706" y="27341"/>
                </a:lnTo>
                <a:lnTo>
                  <a:pt x="474814" y="12405"/>
                </a:lnTo>
                <a:lnTo>
                  <a:pt x="428792"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 name="object 6"/>
          <p:cNvSpPr/>
          <p:nvPr/>
        </p:nvSpPr>
        <p:spPr>
          <a:xfrm>
            <a:off x="113728" y="3069526"/>
            <a:ext cx="571500" cy="609600"/>
          </a:xfrm>
          <a:custGeom>
            <a:avLst/>
            <a:gdLst/>
            <a:ahLst/>
            <a:cxnLst/>
            <a:rect l="l" t="t" r="r" b="b"/>
            <a:pathLst>
              <a:path w="762000" h="812800">
                <a:moveTo>
                  <a:pt x="0" y="406146"/>
                </a:moveTo>
                <a:lnTo>
                  <a:pt x="2968" y="355205"/>
                </a:lnTo>
                <a:lnTo>
                  <a:pt x="11635" y="306150"/>
                </a:lnTo>
                <a:lnTo>
                  <a:pt x="25644" y="259364"/>
                </a:lnTo>
                <a:lnTo>
                  <a:pt x="44638" y="215226"/>
                </a:lnTo>
                <a:lnTo>
                  <a:pt x="68260" y="174117"/>
                </a:lnTo>
                <a:lnTo>
                  <a:pt x="96153" y="136418"/>
                </a:lnTo>
                <a:lnTo>
                  <a:pt x="127960" y="102511"/>
                </a:lnTo>
                <a:lnTo>
                  <a:pt x="163323" y="72774"/>
                </a:lnTo>
                <a:lnTo>
                  <a:pt x="201887" y="47591"/>
                </a:lnTo>
                <a:lnTo>
                  <a:pt x="243293" y="27341"/>
                </a:lnTo>
                <a:lnTo>
                  <a:pt x="287185" y="12405"/>
                </a:lnTo>
                <a:lnTo>
                  <a:pt x="333207" y="3164"/>
                </a:lnTo>
                <a:lnTo>
                  <a:pt x="381000" y="0"/>
                </a:lnTo>
                <a:lnTo>
                  <a:pt x="428792" y="3164"/>
                </a:lnTo>
                <a:lnTo>
                  <a:pt x="474814" y="12405"/>
                </a:lnTo>
                <a:lnTo>
                  <a:pt x="518706" y="27341"/>
                </a:lnTo>
                <a:lnTo>
                  <a:pt x="560112" y="47591"/>
                </a:lnTo>
                <a:lnTo>
                  <a:pt x="598676" y="72774"/>
                </a:lnTo>
                <a:lnTo>
                  <a:pt x="634039" y="102511"/>
                </a:lnTo>
                <a:lnTo>
                  <a:pt x="665846" y="136418"/>
                </a:lnTo>
                <a:lnTo>
                  <a:pt x="693739" y="174117"/>
                </a:lnTo>
                <a:lnTo>
                  <a:pt x="717361" y="215226"/>
                </a:lnTo>
                <a:lnTo>
                  <a:pt x="736355" y="259364"/>
                </a:lnTo>
                <a:lnTo>
                  <a:pt x="750364" y="306150"/>
                </a:lnTo>
                <a:lnTo>
                  <a:pt x="759031" y="355205"/>
                </a:lnTo>
                <a:lnTo>
                  <a:pt x="762000" y="406146"/>
                </a:lnTo>
                <a:lnTo>
                  <a:pt x="759031" y="457086"/>
                </a:lnTo>
                <a:lnTo>
                  <a:pt x="750364" y="506141"/>
                </a:lnTo>
                <a:lnTo>
                  <a:pt x="736355" y="552927"/>
                </a:lnTo>
                <a:lnTo>
                  <a:pt x="717361" y="597065"/>
                </a:lnTo>
                <a:lnTo>
                  <a:pt x="693739" y="638174"/>
                </a:lnTo>
                <a:lnTo>
                  <a:pt x="665846" y="675873"/>
                </a:lnTo>
                <a:lnTo>
                  <a:pt x="634039" y="709780"/>
                </a:lnTo>
                <a:lnTo>
                  <a:pt x="598676" y="739517"/>
                </a:lnTo>
                <a:lnTo>
                  <a:pt x="560112" y="764700"/>
                </a:lnTo>
                <a:lnTo>
                  <a:pt x="518706" y="784950"/>
                </a:lnTo>
                <a:lnTo>
                  <a:pt x="474814" y="799886"/>
                </a:lnTo>
                <a:lnTo>
                  <a:pt x="428792" y="809127"/>
                </a:lnTo>
                <a:lnTo>
                  <a:pt x="381000" y="812292"/>
                </a:lnTo>
                <a:lnTo>
                  <a:pt x="333207" y="809127"/>
                </a:lnTo>
                <a:lnTo>
                  <a:pt x="287185" y="799886"/>
                </a:lnTo>
                <a:lnTo>
                  <a:pt x="243293" y="784950"/>
                </a:lnTo>
                <a:lnTo>
                  <a:pt x="201887" y="764700"/>
                </a:lnTo>
                <a:lnTo>
                  <a:pt x="163323" y="739517"/>
                </a:lnTo>
                <a:lnTo>
                  <a:pt x="127960" y="709780"/>
                </a:lnTo>
                <a:lnTo>
                  <a:pt x="96153" y="675873"/>
                </a:lnTo>
                <a:lnTo>
                  <a:pt x="68260" y="638174"/>
                </a:lnTo>
                <a:lnTo>
                  <a:pt x="44638" y="597065"/>
                </a:lnTo>
                <a:lnTo>
                  <a:pt x="25644" y="552927"/>
                </a:lnTo>
                <a:lnTo>
                  <a:pt x="11635"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7" name="object 7"/>
          <p:cNvSpPr txBox="1"/>
          <p:nvPr/>
        </p:nvSpPr>
        <p:spPr>
          <a:xfrm>
            <a:off x="320116" y="3212782"/>
            <a:ext cx="157639"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A</a:t>
            </a:r>
            <a:endParaRPr>
              <a:solidFill>
                <a:prstClr val="black"/>
              </a:solidFill>
              <a:latin typeface="Calibri"/>
              <a:cs typeface="Calibri"/>
            </a:endParaRPr>
          </a:p>
        </p:txBody>
      </p:sp>
      <p:sp>
        <p:nvSpPr>
          <p:cNvPr id="8" name="object 8"/>
          <p:cNvSpPr/>
          <p:nvPr/>
        </p:nvSpPr>
        <p:spPr>
          <a:xfrm>
            <a:off x="1313879" y="4540568"/>
            <a:ext cx="571500" cy="610552"/>
          </a:xfrm>
          <a:custGeom>
            <a:avLst/>
            <a:gdLst/>
            <a:ahLst/>
            <a:cxnLst/>
            <a:rect l="l" t="t" r="r" b="b"/>
            <a:pathLst>
              <a:path w="762000" h="814070">
                <a:moveTo>
                  <a:pt x="381000" y="0"/>
                </a:moveTo>
                <a:lnTo>
                  <a:pt x="333204" y="3169"/>
                </a:lnTo>
                <a:lnTo>
                  <a:pt x="287181" y="12423"/>
                </a:lnTo>
                <a:lnTo>
                  <a:pt x="243288" y="27382"/>
                </a:lnTo>
                <a:lnTo>
                  <a:pt x="201881" y="47663"/>
                </a:lnTo>
                <a:lnTo>
                  <a:pt x="163318" y="72887"/>
                </a:lnTo>
                <a:lnTo>
                  <a:pt x="127955" y="102673"/>
                </a:lnTo>
                <a:lnTo>
                  <a:pt x="96149" y="136639"/>
                </a:lnTo>
                <a:lnTo>
                  <a:pt x="68257" y="174406"/>
                </a:lnTo>
                <a:lnTo>
                  <a:pt x="44636" y="215591"/>
                </a:lnTo>
                <a:lnTo>
                  <a:pt x="25643" y="259815"/>
                </a:lnTo>
                <a:lnTo>
                  <a:pt x="11634" y="306696"/>
                </a:lnTo>
                <a:lnTo>
                  <a:pt x="2968" y="355854"/>
                </a:lnTo>
                <a:lnTo>
                  <a:pt x="0" y="406908"/>
                </a:lnTo>
                <a:lnTo>
                  <a:pt x="2968" y="457961"/>
                </a:lnTo>
                <a:lnTo>
                  <a:pt x="11634" y="507119"/>
                </a:lnTo>
                <a:lnTo>
                  <a:pt x="25643" y="554000"/>
                </a:lnTo>
                <a:lnTo>
                  <a:pt x="44636" y="598224"/>
                </a:lnTo>
                <a:lnTo>
                  <a:pt x="68257" y="639409"/>
                </a:lnTo>
                <a:lnTo>
                  <a:pt x="96149" y="677176"/>
                </a:lnTo>
                <a:lnTo>
                  <a:pt x="127955" y="711142"/>
                </a:lnTo>
                <a:lnTo>
                  <a:pt x="163318" y="740928"/>
                </a:lnTo>
                <a:lnTo>
                  <a:pt x="201881" y="766152"/>
                </a:lnTo>
                <a:lnTo>
                  <a:pt x="243288" y="786433"/>
                </a:lnTo>
                <a:lnTo>
                  <a:pt x="287181" y="801392"/>
                </a:lnTo>
                <a:lnTo>
                  <a:pt x="333204" y="810646"/>
                </a:lnTo>
                <a:lnTo>
                  <a:pt x="381000" y="813816"/>
                </a:lnTo>
                <a:lnTo>
                  <a:pt x="428795" y="810646"/>
                </a:lnTo>
                <a:lnTo>
                  <a:pt x="474818" y="801392"/>
                </a:lnTo>
                <a:lnTo>
                  <a:pt x="518711" y="786433"/>
                </a:lnTo>
                <a:lnTo>
                  <a:pt x="560118" y="766152"/>
                </a:lnTo>
                <a:lnTo>
                  <a:pt x="598681" y="740928"/>
                </a:lnTo>
                <a:lnTo>
                  <a:pt x="634044" y="711142"/>
                </a:lnTo>
                <a:lnTo>
                  <a:pt x="665850" y="677176"/>
                </a:lnTo>
                <a:lnTo>
                  <a:pt x="693742" y="639409"/>
                </a:lnTo>
                <a:lnTo>
                  <a:pt x="717363" y="598224"/>
                </a:lnTo>
                <a:lnTo>
                  <a:pt x="736356" y="554000"/>
                </a:lnTo>
                <a:lnTo>
                  <a:pt x="750365" y="507119"/>
                </a:lnTo>
                <a:lnTo>
                  <a:pt x="759031" y="457961"/>
                </a:lnTo>
                <a:lnTo>
                  <a:pt x="762000" y="406908"/>
                </a:lnTo>
                <a:lnTo>
                  <a:pt x="759031" y="355854"/>
                </a:lnTo>
                <a:lnTo>
                  <a:pt x="750365" y="306696"/>
                </a:lnTo>
                <a:lnTo>
                  <a:pt x="736356" y="259815"/>
                </a:lnTo>
                <a:lnTo>
                  <a:pt x="717363" y="215591"/>
                </a:lnTo>
                <a:lnTo>
                  <a:pt x="693742" y="174406"/>
                </a:lnTo>
                <a:lnTo>
                  <a:pt x="665850" y="136639"/>
                </a:lnTo>
                <a:lnTo>
                  <a:pt x="634044" y="102673"/>
                </a:lnTo>
                <a:lnTo>
                  <a:pt x="598681" y="72887"/>
                </a:lnTo>
                <a:lnTo>
                  <a:pt x="560118" y="47663"/>
                </a:lnTo>
                <a:lnTo>
                  <a:pt x="518711" y="27382"/>
                </a:lnTo>
                <a:lnTo>
                  <a:pt x="474818" y="12423"/>
                </a:lnTo>
                <a:lnTo>
                  <a:pt x="428795" y="3169"/>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9" name="object 9"/>
          <p:cNvSpPr/>
          <p:nvPr/>
        </p:nvSpPr>
        <p:spPr>
          <a:xfrm>
            <a:off x="1313879" y="4540568"/>
            <a:ext cx="571500" cy="610552"/>
          </a:xfrm>
          <a:custGeom>
            <a:avLst/>
            <a:gdLst/>
            <a:ahLst/>
            <a:cxnLst/>
            <a:rect l="l" t="t" r="r" b="b"/>
            <a:pathLst>
              <a:path w="762000" h="814070">
                <a:moveTo>
                  <a:pt x="0" y="406908"/>
                </a:moveTo>
                <a:lnTo>
                  <a:pt x="2968" y="355854"/>
                </a:lnTo>
                <a:lnTo>
                  <a:pt x="11634" y="306696"/>
                </a:lnTo>
                <a:lnTo>
                  <a:pt x="25643" y="259815"/>
                </a:lnTo>
                <a:lnTo>
                  <a:pt x="44636" y="215591"/>
                </a:lnTo>
                <a:lnTo>
                  <a:pt x="68257" y="174406"/>
                </a:lnTo>
                <a:lnTo>
                  <a:pt x="96149" y="136639"/>
                </a:lnTo>
                <a:lnTo>
                  <a:pt x="127955" y="102673"/>
                </a:lnTo>
                <a:lnTo>
                  <a:pt x="163318" y="72887"/>
                </a:lnTo>
                <a:lnTo>
                  <a:pt x="201881" y="47663"/>
                </a:lnTo>
                <a:lnTo>
                  <a:pt x="243288" y="27382"/>
                </a:lnTo>
                <a:lnTo>
                  <a:pt x="287181" y="12423"/>
                </a:lnTo>
                <a:lnTo>
                  <a:pt x="333204" y="3169"/>
                </a:lnTo>
                <a:lnTo>
                  <a:pt x="381000" y="0"/>
                </a:lnTo>
                <a:lnTo>
                  <a:pt x="428795" y="3169"/>
                </a:lnTo>
                <a:lnTo>
                  <a:pt x="474818" y="12423"/>
                </a:lnTo>
                <a:lnTo>
                  <a:pt x="518711" y="27382"/>
                </a:lnTo>
                <a:lnTo>
                  <a:pt x="560118" y="47663"/>
                </a:lnTo>
                <a:lnTo>
                  <a:pt x="598681" y="72887"/>
                </a:lnTo>
                <a:lnTo>
                  <a:pt x="634044" y="102673"/>
                </a:lnTo>
                <a:lnTo>
                  <a:pt x="665850" y="136639"/>
                </a:lnTo>
                <a:lnTo>
                  <a:pt x="693742" y="174406"/>
                </a:lnTo>
                <a:lnTo>
                  <a:pt x="717363" y="215591"/>
                </a:lnTo>
                <a:lnTo>
                  <a:pt x="736356" y="259815"/>
                </a:lnTo>
                <a:lnTo>
                  <a:pt x="750365" y="306696"/>
                </a:lnTo>
                <a:lnTo>
                  <a:pt x="759031" y="355854"/>
                </a:lnTo>
                <a:lnTo>
                  <a:pt x="762000" y="406908"/>
                </a:lnTo>
                <a:lnTo>
                  <a:pt x="759031" y="457961"/>
                </a:lnTo>
                <a:lnTo>
                  <a:pt x="750365" y="507119"/>
                </a:lnTo>
                <a:lnTo>
                  <a:pt x="736356" y="554000"/>
                </a:lnTo>
                <a:lnTo>
                  <a:pt x="717363" y="598224"/>
                </a:lnTo>
                <a:lnTo>
                  <a:pt x="693742" y="639409"/>
                </a:lnTo>
                <a:lnTo>
                  <a:pt x="665850" y="677176"/>
                </a:lnTo>
                <a:lnTo>
                  <a:pt x="634044" y="711142"/>
                </a:lnTo>
                <a:lnTo>
                  <a:pt x="598681" y="740928"/>
                </a:lnTo>
                <a:lnTo>
                  <a:pt x="560118" y="766152"/>
                </a:lnTo>
                <a:lnTo>
                  <a:pt x="518711" y="786433"/>
                </a:lnTo>
                <a:lnTo>
                  <a:pt x="474818" y="801392"/>
                </a:lnTo>
                <a:lnTo>
                  <a:pt x="428795" y="810646"/>
                </a:lnTo>
                <a:lnTo>
                  <a:pt x="381000" y="813816"/>
                </a:lnTo>
                <a:lnTo>
                  <a:pt x="333204" y="810646"/>
                </a:lnTo>
                <a:lnTo>
                  <a:pt x="287181" y="801392"/>
                </a:lnTo>
                <a:lnTo>
                  <a:pt x="243288" y="786433"/>
                </a:lnTo>
                <a:lnTo>
                  <a:pt x="201881" y="766152"/>
                </a:lnTo>
                <a:lnTo>
                  <a:pt x="163318" y="740928"/>
                </a:lnTo>
                <a:lnTo>
                  <a:pt x="127955" y="711142"/>
                </a:lnTo>
                <a:lnTo>
                  <a:pt x="96149" y="677176"/>
                </a:lnTo>
                <a:lnTo>
                  <a:pt x="68257" y="639409"/>
                </a:lnTo>
                <a:lnTo>
                  <a:pt x="44636" y="598224"/>
                </a:lnTo>
                <a:lnTo>
                  <a:pt x="25643" y="554000"/>
                </a:lnTo>
                <a:lnTo>
                  <a:pt x="11634" y="507119"/>
                </a:lnTo>
                <a:lnTo>
                  <a:pt x="2968" y="457961"/>
                </a:lnTo>
                <a:lnTo>
                  <a:pt x="0" y="406908"/>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0" name="object 10"/>
          <p:cNvSpPr txBox="1"/>
          <p:nvPr/>
        </p:nvSpPr>
        <p:spPr>
          <a:xfrm>
            <a:off x="1524856" y="4684586"/>
            <a:ext cx="147638"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B</a:t>
            </a:r>
            <a:endParaRPr>
              <a:solidFill>
                <a:prstClr val="black"/>
              </a:solidFill>
              <a:latin typeface="Calibri"/>
              <a:cs typeface="Calibri"/>
            </a:endParaRPr>
          </a:p>
        </p:txBody>
      </p:sp>
      <p:sp>
        <p:nvSpPr>
          <p:cNvPr id="13" name="object 13"/>
          <p:cNvSpPr txBox="1"/>
          <p:nvPr/>
        </p:nvSpPr>
        <p:spPr>
          <a:xfrm>
            <a:off x="1528286" y="3212782"/>
            <a:ext cx="140494"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C</a:t>
            </a:r>
            <a:endParaRPr dirty="0">
              <a:solidFill>
                <a:prstClr val="black"/>
              </a:solidFill>
              <a:latin typeface="Calibri"/>
              <a:cs typeface="Calibri"/>
            </a:endParaRPr>
          </a:p>
        </p:txBody>
      </p:sp>
      <p:sp>
        <p:nvSpPr>
          <p:cNvPr id="14" name="object 14"/>
          <p:cNvSpPr/>
          <p:nvPr/>
        </p:nvSpPr>
        <p:spPr>
          <a:xfrm>
            <a:off x="1313879" y="1600771"/>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6"/>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6"/>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15" name="object 15"/>
          <p:cNvSpPr/>
          <p:nvPr/>
        </p:nvSpPr>
        <p:spPr>
          <a:xfrm>
            <a:off x="1313879" y="1600771"/>
            <a:ext cx="571500" cy="609600"/>
          </a:xfrm>
          <a:custGeom>
            <a:avLst/>
            <a:gdLst/>
            <a:ahLst/>
            <a:cxnLst/>
            <a:rect l="l" t="t" r="r" b="b"/>
            <a:pathLst>
              <a:path w="762000" h="812800">
                <a:moveTo>
                  <a:pt x="0" y="406146"/>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6"/>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16" name="object 16"/>
          <p:cNvSpPr txBox="1"/>
          <p:nvPr/>
        </p:nvSpPr>
        <p:spPr>
          <a:xfrm>
            <a:off x="1532858" y="1743418"/>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C</a:t>
            </a:r>
            <a:endParaRPr dirty="0">
              <a:solidFill>
                <a:prstClr val="black"/>
              </a:solidFill>
              <a:latin typeface="Calibri"/>
              <a:cs typeface="Calibri"/>
            </a:endParaRPr>
          </a:p>
        </p:txBody>
      </p:sp>
      <p:sp>
        <p:nvSpPr>
          <p:cNvPr id="17" name="object 17"/>
          <p:cNvSpPr/>
          <p:nvPr/>
        </p:nvSpPr>
        <p:spPr>
          <a:xfrm>
            <a:off x="557784" y="1804798"/>
            <a:ext cx="870975" cy="1407032"/>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8" name="object 18"/>
          <p:cNvSpPr/>
          <p:nvPr/>
        </p:nvSpPr>
        <p:spPr>
          <a:xfrm>
            <a:off x="589369" y="1905952"/>
            <a:ext cx="724852" cy="1260634"/>
          </a:xfrm>
          <a:custGeom>
            <a:avLst/>
            <a:gdLst/>
            <a:ahLst/>
            <a:cxnLst/>
            <a:rect l="l" t="t" r="r" b="b"/>
            <a:pathLst>
              <a:path w="966469" h="1680845">
                <a:moveTo>
                  <a:pt x="893351" y="89972"/>
                </a:moveTo>
                <a:lnTo>
                  <a:pt x="0" y="1661794"/>
                </a:lnTo>
                <a:lnTo>
                  <a:pt x="33121" y="1680590"/>
                </a:lnTo>
                <a:lnTo>
                  <a:pt x="926469" y="108818"/>
                </a:lnTo>
                <a:lnTo>
                  <a:pt x="893351" y="89972"/>
                </a:lnTo>
                <a:close/>
              </a:path>
              <a:path w="966469" h="1680845">
                <a:moveTo>
                  <a:pt x="962449" y="73405"/>
                </a:moveTo>
                <a:lnTo>
                  <a:pt x="902766" y="73405"/>
                </a:lnTo>
                <a:lnTo>
                  <a:pt x="935913" y="92201"/>
                </a:lnTo>
                <a:lnTo>
                  <a:pt x="926469" y="108818"/>
                </a:lnTo>
                <a:lnTo>
                  <a:pt x="959535" y="127634"/>
                </a:lnTo>
                <a:lnTo>
                  <a:pt x="962449" y="73405"/>
                </a:lnTo>
                <a:close/>
              </a:path>
              <a:path w="966469" h="1680845">
                <a:moveTo>
                  <a:pt x="902766" y="73405"/>
                </a:moveTo>
                <a:lnTo>
                  <a:pt x="893351" y="89972"/>
                </a:lnTo>
                <a:lnTo>
                  <a:pt x="926469" y="108818"/>
                </a:lnTo>
                <a:lnTo>
                  <a:pt x="935913" y="92201"/>
                </a:lnTo>
                <a:lnTo>
                  <a:pt x="902766" y="73405"/>
                </a:lnTo>
                <a:close/>
              </a:path>
              <a:path w="966469" h="1680845">
                <a:moveTo>
                  <a:pt x="966393" y="0"/>
                </a:moveTo>
                <a:lnTo>
                  <a:pt x="860221" y="71119"/>
                </a:lnTo>
                <a:lnTo>
                  <a:pt x="893351" y="89972"/>
                </a:lnTo>
                <a:lnTo>
                  <a:pt x="902766" y="73405"/>
                </a:lnTo>
                <a:lnTo>
                  <a:pt x="962449" y="73405"/>
                </a:lnTo>
                <a:lnTo>
                  <a:pt x="966393" y="0"/>
                </a:lnTo>
                <a:close/>
              </a:path>
            </a:pathLst>
          </a:custGeom>
          <a:solidFill>
            <a:srgbClr val="000000"/>
          </a:solidFill>
        </p:spPr>
        <p:txBody>
          <a:bodyPr wrap="square" lIns="0" tIns="0" rIns="0" bIns="0" rtlCol="0"/>
          <a:lstStyle/>
          <a:p>
            <a:endParaRPr sz="1350">
              <a:solidFill>
                <a:prstClr val="black"/>
              </a:solidFill>
            </a:endParaRPr>
          </a:p>
        </p:txBody>
      </p:sp>
      <p:sp>
        <p:nvSpPr>
          <p:cNvPr id="21" name="object 21"/>
          <p:cNvSpPr/>
          <p:nvPr/>
        </p:nvSpPr>
        <p:spPr>
          <a:xfrm>
            <a:off x="558928" y="3566159"/>
            <a:ext cx="953261" cy="1195578"/>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22" name="object 22"/>
          <p:cNvSpPr/>
          <p:nvPr/>
        </p:nvSpPr>
        <p:spPr>
          <a:xfrm>
            <a:off x="590445" y="3580924"/>
            <a:ext cx="807720" cy="1049179"/>
          </a:xfrm>
          <a:custGeom>
            <a:avLst/>
            <a:gdLst/>
            <a:ahLst/>
            <a:cxnLst/>
            <a:rect l="l" t="t" r="r" b="b"/>
            <a:pathLst>
              <a:path w="1076960" h="1398904">
                <a:moveTo>
                  <a:pt x="991874" y="1319526"/>
                </a:moveTo>
                <a:lnTo>
                  <a:pt x="961656" y="1342644"/>
                </a:lnTo>
                <a:lnTo>
                  <a:pt x="1076464" y="1398651"/>
                </a:lnTo>
                <a:lnTo>
                  <a:pt x="1064220" y="1334643"/>
                </a:lnTo>
                <a:lnTo>
                  <a:pt x="1003439" y="1334643"/>
                </a:lnTo>
                <a:lnTo>
                  <a:pt x="991874" y="1319526"/>
                </a:lnTo>
                <a:close/>
              </a:path>
              <a:path w="1076960" h="1398904">
                <a:moveTo>
                  <a:pt x="1022174" y="1296345"/>
                </a:moveTo>
                <a:lnTo>
                  <a:pt x="991874" y="1319526"/>
                </a:lnTo>
                <a:lnTo>
                  <a:pt x="1003439" y="1334643"/>
                </a:lnTo>
                <a:lnTo>
                  <a:pt x="1033792" y="1311529"/>
                </a:lnTo>
                <a:lnTo>
                  <a:pt x="1022174" y="1296345"/>
                </a:lnTo>
                <a:close/>
              </a:path>
              <a:path w="1076960" h="1398904">
                <a:moveTo>
                  <a:pt x="1052461" y="1273175"/>
                </a:moveTo>
                <a:lnTo>
                  <a:pt x="1022174" y="1296345"/>
                </a:lnTo>
                <a:lnTo>
                  <a:pt x="1033792" y="1311529"/>
                </a:lnTo>
                <a:lnTo>
                  <a:pt x="1003439" y="1334643"/>
                </a:lnTo>
                <a:lnTo>
                  <a:pt x="1064220" y="1334643"/>
                </a:lnTo>
                <a:lnTo>
                  <a:pt x="1052461" y="1273175"/>
                </a:lnTo>
                <a:close/>
              </a:path>
              <a:path w="1076960" h="1398904">
                <a:moveTo>
                  <a:pt x="30251" y="0"/>
                </a:moveTo>
                <a:lnTo>
                  <a:pt x="0" y="23114"/>
                </a:lnTo>
                <a:lnTo>
                  <a:pt x="991874" y="1319526"/>
                </a:lnTo>
                <a:lnTo>
                  <a:pt x="1022174" y="1296345"/>
                </a:lnTo>
                <a:lnTo>
                  <a:pt x="30251" y="0"/>
                </a:lnTo>
                <a:close/>
              </a:path>
            </a:pathLst>
          </a:custGeom>
          <a:solidFill>
            <a:srgbClr val="000000"/>
          </a:solidFill>
        </p:spPr>
        <p:txBody>
          <a:bodyPr wrap="square" lIns="0" tIns="0" rIns="0" bIns="0" rtlCol="0"/>
          <a:lstStyle/>
          <a:p>
            <a:endParaRPr sz="1350">
              <a:solidFill>
                <a:prstClr val="black"/>
              </a:solidFill>
            </a:endParaRPr>
          </a:p>
        </p:txBody>
      </p:sp>
      <p:sp>
        <p:nvSpPr>
          <p:cNvPr id="24" name="object 24"/>
          <p:cNvSpPr txBox="1"/>
          <p:nvPr/>
        </p:nvSpPr>
        <p:spPr>
          <a:xfrm>
            <a:off x="915162" y="4239672"/>
            <a:ext cx="130493"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6</a:t>
            </a:r>
            <a:endParaRPr sz="1725" dirty="0">
              <a:solidFill>
                <a:prstClr val="black"/>
              </a:solidFill>
              <a:latin typeface="Calibri"/>
              <a:cs typeface="Calibri"/>
            </a:endParaRPr>
          </a:p>
        </p:txBody>
      </p:sp>
      <p:sp>
        <p:nvSpPr>
          <p:cNvPr id="26" name="object 26"/>
          <p:cNvSpPr txBox="1"/>
          <p:nvPr/>
        </p:nvSpPr>
        <p:spPr>
          <a:xfrm>
            <a:off x="932992" y="2621623"/>
            <a:ext cx="130493" cy="275556"/>
          </a:xfrm>
          <a:prstGeom prst="rect">
            <a:avLst/>
          </a:prstGeom>
        </p:spPr>
        <p:txBody>
          <a:bodyPr vert="horz" wrap="square" lIns="0" tIns="10001" rIns="0" bIns="0" rtlCol="0">
            <a:spAutoFit/>
          </a:bodyPr>
          <a:lstStyle/>
          <a:p>
            <a:pPr marL="9525">
              <a:spcBef>
                <a:spcPts val="79"/>
              </a:spcBef>
            </a:pPr>
            <a:r>
              <a:rPr sz="1725" b="1" dirty="0">
                <a:solidFill>
                  <a:prstClr val="black"/>
                </a:solidFill>
                <a:latin typeface="Calibri"/>
                <a:cs typeface="Calibri"/>
              </a:rPr>
              <a:t>6</a:t>
            </a:r>
            <a:endParaRPr sz="1725">
              <a:solidFill>
                <a:prstClr val="black"/>
              </a:solidFill>
              <a:latin typeface="Calibri"/>
              <a:cs typeface="Calibri"/>
            </a:endParaRPr>
          </a:p>
        </p:txBody>
      </p:sp>
      <p:sp>
        <p:nvSpPr>
          <p:cNvPr id="27" name="object 27"/>
          <p:cNvSpPr/>
          <p:nvPr/>
        </p:nvSpPr>
        <p:spPr>
          <a:xfrm>
            <a:off x="2567749" y="5113211"/>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28" name="object 28"/>
          <p:cNvSpPr/>
          <p:nvPr/>
        </p:nvSpPr>
        <p:spPr>
          <a:xfrm>
            <a:off x="2567749" y="5113211"/>
            <a:ext cx="571500" cy="609600"/>
          </a:xfrm>
          <a:custGeom>
            <a:avLst/>
            <a:gdLst/>
            <a:ahLst/>
            <a:cxnLst/>
            <a:rect l="l" t="t" r="r" b="b"/>
            <a:pathLst>
              <a:path w="762000" h="812800">
                <a:moveTo>
                  <a:pt x="0" y="406146"/>
                </a:moveTo>
                <a:lnTo>
                  <a:pt x="2968" y="355200"/>
                </a:lnTo>
                <a:lnTo>
                  <a:pt x="11634" y="306142"/>
                </a:lnTo>
                <a:lnTo>
                  <a:pt x="25643" y="259354"/>
                </a:lnTo>
                <a:lnTo>
                  <a:pt x="44636" y="215215"/>
                </a:lnTo>
                <a:lnTo>
                  <a:pt x="68257" y="174106"/>
                </a:lnTo>
                <a:lnTo>
                  <a:pt x="96149" y="136408"/>
                </a:lnTo>
                <a:lnTo>
                  <a:pt x="127955" y="102502"/>
                </a:lnTo>
                <a:lnTo>
                  <a:pt x="163318" y="72768"/>
                </a:lnTo>
                <a:lnTo>
                  <a:pt x="201881" y="47586"/>
                </a:lnTo>
                <a:lnTo>
                  <a:pt x="243288" y="27338"/>
                </a:lnTo>
                <a:lnTo>
                  <a:pt x="287181" y="12404"/>
                </a:lnTo>
                <a:lnTo>
                  <a:pt x="333204" y="3164"/>
                </a:lnTo>
                <a:lnTo>
                  <a:pt x="381000" y="0"/>
                </a:lnTo>
                <a:lnTo>
                  <a:pt x="428795" y="3164"/>
                </a:lnTo>
                <a:lnTo>
                  <a:pt x="474818" y="12404"/>
                </a:lnTo>
                <a:lnTo>
                  <a:pt x="518711" y="27338"/>
                </a:lnTo>
                <a:lnTo>
                  <a:pt x="560118" y="47586"/>
                </a:lnTo>
                <a:lnTo>
                  <a:pt x="598681" y="72768"/>
                </a:lnTo>
                <a:lnTo>
                  <a:pt x="634044" y="102502"/>
                </a:lnTo>
                <a:lnTo>
                  <a:pt x="665850" y="136408"/>
                </a:lnTo>
                <a:lnTo>
                  <a:pt x="693742" y="174106"/>
                </a:lnTo>
                <a:lnTo>
                  <a:pt x="717363" y="215215"/>
                </a:lnTo>
                <a:lnTo>
                  <a:pt x="736356" y="259354"/>
                </a:lnTo>
                <a:lnTo>
                  <a:pt x="750365" y="306142"/>
                </a:lnTo>
                <a:lnTo>
                  <a:pt x="759031" y="355200"/>
                </a:lnTo>
                <a:lnTo>
                  <a:pt x="762000" y="406146"/>
                </a:lnTo>
                <a:lnTo>
                  <a:pt x="759031" y="457091"/>
                </a:lnTo>
                <a:lnTo>
                  <a:pt x="750365" y="506149"/>
                </a:lnTo>
                <a:lnTo>
                  <a:pt x="736356" y="552937"/>
                </a:lnTo>
                <a:lnTo>
                  <a:pt x="717363" y="597076"/>
                </a:lnTo>
                <a:lnTo>
                  <a:pt x="693742" y="638185"/>
                </a:lnTo>
                <a:lnTo>
                  <a:pt x="665850" y="675883"/>
                </a:lnTo>
                <a:lnTo>
                  <a:pt x="634044" y="709789"/>
                </a:lnTo>
                <a:lnTo>
                  <a:pt x="598681" y="739523"/>
                </a:lnTo>
                <a:lnTo>
                  <a:pt x="560118" y="764705"/>
                </a:lnTo>
                <a:lnTo>
                  <a:pt x="518711" y="784953"/>
                </a:lnTo>
                <a:lnTo>
                  <a:pt x="474818" y="799887"/>
                </a:lnTo>
                <a:lnTo>
                  <a:pt x="428795" y="809127"/>
                </a:lnTo>
                <a:lnTo>
                  <a:pt x="381000" y="812292"/>
                </a:lnTo>
                <a:lnTo>
                  <a:pt x="333204" y="809127"/>
                </a:lnTo>
                <a:lnTo>
                  <a:pt x="287181" y="799887"/>
                </a:lnTo>
                <a:lnTo>
                  <a:pt x="243288" y="784953"/>
                </a:lnTo>
                <a:lnTo>
                  <a:pt x="201881" y="764705"/>
                </a:lnTo>
                <a:lnTo>
                  <a:pt x="163318" y="739523"/>
                </a:lnTo>
                <a:lnTo>
                  <a:pt x="127955" y="709789"/>
                </a:lnTo>
                <a:lnTo>
                  <a:pt x="96149" y="675883"/>
                </a:lnTo>
                <a:lnTo>
                  <a:pt x="68257" y="638185"/>
                </a:lnTo>
                <a:lnTo>
                  <a:pt x="44636" y="597076"/>
                </a:lnTo>
                <a:lnTo>
                  <a:pt x="25643" y="552937"/>
                </a:lnTo>
                <a:lnTo>
                  <a:pt x="11634" y="506149"/>
                </a:lnTo>
                <a:lnTo>
                  <a:pt x="2968" y="457091"/>
                </a:lnTo>
                <a:lnTo>
                  <a:pt x="0" y="406146"/>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29" name="object 29"/>
          <p:cNvSpPr txBox="1"/>
          <p:nvPr/>
        </p:nvSpPr>
        <p:spPr>
          <a:xfrm>
            <a:off x="2782157" y="5256048"/>
            <a:ext cx="140494"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D</a:t>
            </a:r>
            <a:endParaRPr dirty="0">
              <a:solidFill>
                <a:prstClr val="black"/>
              </a:solidFill>
              <a:latin typeface="Calibri"/>
              <a:cs typeface="Calibri"/>
            </a:endParaRPr>
          </a:p>
        </p:txBody>
      </p:sp>
      <p:sp>
        <p:nvSpPr>
          <p:cNvPr id="32" name="object 32"/>
          <p:cNvSpPr txBox="1"/>
          <p:nvPr/>
        </p:nvSpPr>
        <p:spPr>
          <a:xfrm>
            <a:off x="2716054" y="4563618"/>
            <a:ext cx="280511" cy="286617"/>
          </a:xfrm>
          <a:prstGeom prst="rect">
            <a:avLst/>
          </a:prstGeom>
        </p:spPr>
        <p:txBody>
          <a:bodyPr vert="horz" wrap="square" lIns="0" tIns="9525" rIns="0" bIns="0" rtlCol="0">
            <a:spAutoFit/>
          </a:bodyPr>
          <a:lstStyle/>
          <a:p>
            <a:pPr marL="9525">
              <a:spcBef>
                <a:spcPts val="75"/>
              </a:spcBef>
            </a:pPr>
            <a:r>
              <a:rPr b="1" spc="-8" dirty="0">
                <a:solidFill>
                  <a:srgbClr val="FFFFFF"/>
                </a:solidFill>
                <a:latin typeface="Calibri"/>
                <a:cs typeface="Calibri"/>
              </a:rPr>
              <a:t>G</a:t>
            </a:r>
            <a:r>
              <a:rPr b="1" dirty="0">
                <a:solidFill>
                  <a:srgbClr val="FFFFFF"/>
                </a:solidFill>
                <a:latin typeface="Calibri"/>
                <a:cs typeface="Calibri"/>
              </a:rPr>
              <a:t>1</a:t>
            </a:r>
            <a:endParaRPr>
              <a:solidFill>
                <a:prstClr val="black"/>
              </a:solidFill>
              <a:latin typeface="Calibri"/>
              <a:cs typeface="Calibri"/>
            </a:endParaRPr>
          </a:p>
        </p:txBody>
      </p:sp>
      <p:sp>
        <p:nvSpPr>
          <p:cNvPr id="35" name="object 35"/>
          <p:cNvSpPr/>
          <p:nvPr/>
        </p:nvSpPr>
        <p:spPr>
          <a:xfrm>
            <a:off x="1763649" y="5033772"/>
            <a:ext cx="918981" cy="516645"/>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36" name="object 36"/>
          <p:cNvSpPr/>
          <p:nvPr/>
        </p:nvSpPr>
        <p:spPr>
          <a:xfrm>
            <a:off x="1795939" y="5048821"/>
            <a:ext cx="772001" cy="371951"/>
          </a:xfrm>
          <a:custGeom>
            <a:avLst/>
            <a:gdLst/>
            <a:ahLst/>
            <a:cxnLst/>
            <a:rect l="l" t="t" r="r" b="b"/>
            <a:pathLst>
              <a:path w="1029335" h="495935">
                <a:moveTo>
                  <a:pt x="917410" y="461202"/>
                </a:moveTo>
                <a:lnTo>
                  <a:pt x="901318" y="495757"/>
                </a:lnTo>
                <a:lnTo>
                  <a:pt x="1029080" y="492137"/>
                </a:lnTo>
                <a:lnTo>
                  <a:pt x="1010888" y="469252"/>
                </a:lnTo>
                <a:lnTo>
                  <a:pt x="934719" y="469252"/>
                </a:lnTo>
                <a:lnTo>
                  <a:pt x="917410" y="461202"/>
                </a:lnTo>
                <a:close/>
              </a:path>
              <a:path w="1029335" h="495935">
                <a:moveTo>
                  <a:pt x="933487" y="426680"/>
                </a:moveTo>
                <a:lnTo>
                  <a:pt x="917410" y="461202"/>
                </a:lnTo>
                <a:lnTo>
                  <a:pt x="934719" y="469252"/>
                </a:lnTo>
                <a:lnTo>
                  <a:pt x="950722" y="434695"/>
                </a:lnTo>
                <a:lnTo>
                  <a:pt x="933487" y="426680"/>
                </a:lnTo>
                <a:close/>
              </a:path>
              <a:path w="1029335" h="495935">
                <a:moveTo>
                  <a:pt x="949578" y="392125"/>
                </a:moveTo>
                <a:lnTo>
                  <a:pt x="933487" y="426680"/>
                </a:lnTo>
                <a:lnTo>
                  <a:pt x="950722" y="434695"/>
                </a:lnTo>
                <a:lnTo>
                  <a:pt x="934719" y="469252"/>
                </a:lnTo>
                <a:lnTo>
                  <a:pt x="1010888" y="469252"/>
                </a:lnTo>
                <a:lnTo>
                  <a:pt x="949578" y="392125"/>
                </a:lnTo>
                <a:close/>
              </a:path>
              <a:path w="1029335" h="495935">
                <a:moveTo>
                  <a:pt x="16001" y="0"/>
                </a:moveTo>
                <a:lnTo>
                  <a:pt x="0" y="34543"/>
                </a:lnTo>
                <a:lnTo>
                  <a:pt x="917410" y="461202"/>
                </a:lnTo>
                <a:lnTo>
                  <a:pt x="933487" y="426680"/>
                </a:lnTo>
                <a:lnTo>
                  <a:pt x="16001" y="0"/>
                </a:lnTo>
                <a:close/>
              </a:path>
            </a:pathLst>
          </a:custGeom>
          <a:solidFill>
            <a:srgbClr val="000000"/>
          </a:solidFill>
        </p:spPr>
        <p:txBody>
          <a:bodyPr wrap="square" lIns="0" tIns="0" rIns="0" bIns="0" rtlCol="0"/>
          <a:lstStyle/>
          <a:p>
            <a:endParaRPr sz="1350">
              <a:solidFill>
                <a:prstClr val="black"/>
              </a:solidFill>
            </a:endParaRPr>
          </a:p>
        </p:txBody>
      </p:sp>
      <p:sp>
        <p:nvSpPr>
          <p:cNvPr id="37" name="object 37"/>
          <p:cNvSpPr txBox="1"/>
          <p:nvPr/>
        </p:nvSpPr>
        <p:spPr>
          <a:xfrm>
            <a:off x="2062733" y="5334000"/>
            <a:ext cx="90489" cy="275075"/>
          </a:xfrm>
          <a:prstGeom prst="rect">
            <a:avLst/>
          </a:prstGeom>
        </p:spPr>
        <p:txBody>
          <a:bodyPr vert="horz" wrap="square" lIns="0" tIns="9525" rIns="0" bIns="0" rtlCol="0">
            <a:spAutoFit/>
          </a:bodyPr>
          <a:lstStyle/>
          <a:p>
            <a:pPr marL="9525">
              <a:spcBef>
                <a:spcPts val="75"/>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39" name="object 39"/>
          <p:cNvSpPr/>
          <p:nvPr/>
        </p:nvSpPr>
        <p:spPr>
          <a:xfrm>
            <a:off x="2578704" y="2191703"/>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0" name="object 40"/>
          <p:cNvSpPr/>
          <p:nvPr/>
        </p:nvSpPr>
        <p:spPr>
          <a:xfrm>
            <a:off x="2597468" y="2191703"/>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1" name="object 41"/>
          <p:cNvSpPr txBox="1"/>
          <p:nvPr/>
        </p:nvSpPr>
        <p:spPr>
          <a:xfrm>
            <a:off x="2782157" y="2334292"/>
            <a:ext cx="16335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42" name="object 42"/>
          <p:cNvSpPr/>
          <p:nvPr/>
        </p:nvSpPr>
        <p:spPr>
          <a:xfrm>
            <a:off x="2597468" y="1448752"/>
            <a:ext cx="571500" cy="609600"/>
          </a:xfrm>
          <a:custGeom>
            <a:avLst/>
            <a:gdLst/>
            <a:ahLst/>
            <a:cxnLst/>
            <a:rect l="l" t="t" r="r" b="b"/>
            <a:pathLst>
              <a:path w="762000" h="812800">
                <a:moveTo>
                  <a:pt x="381000" y="0"/>
                </a:moveTo>
                <a:lnTo>
                  <a:pt x="333204" y="3164"/>
                </a:lnTo>
                <a:lnTo>
                  <a:pt x="287181" y="12405"/>
                </a:lnTo>
                <a:lnTo>
                  <a:pt x="243288" y="27341"/>
                </a:lnTo>
                <a:lnTo>
                  <a:pt x="201881" y="47591"/>
                </a:lnTo>
                <a:lnTo>
                  <a:pt x="163318" y="72774"/>
                </a:lnTo>
                <a:lnTo>
                  <a:pt x="127955" y="102511"/>
                </a:lnTo>
                <a:lnTo>
                  <a:pt x="96149" y="136418"/>
                </a:lnTo>
                <a:lnTo>
                  <a:pt x="68257" y="174117"/>
                </a:lnTo>
                <a:lnTo>
                  <a:pt x="44636" y="215226"/>
                </a:lnTo>
                <a:lnTo>
                  <a:pt x="25643" y="259364"/>
                </a:lnTo>
                <a:lnTo>
                  <a:pt x="11634" y="306150"/>
                </a:lnTo>
                <a:lnTo>
                  <a:pt x="2968" y="355205"/>
                </a:lnTo>
                <a:lnTo>
                  <a:pt x="0" y="406145"/>
                </a:lnTo>
                <a:lnTo>
                  <a:pt x="2968" y="457086"/>
                </a:lnTo>
                <a:lnTo>
                  <a:pt x="11634" y="506141"/>
                </a:lnTo>
                <a:lnTo>
                  <a:pt x="25643" y="552927"/>
                </a:lnTo>
                <a:lnTo>
                  <a:pt x="44636" y="597065"/>
                </a:lnTo>
                <a:lnTo>
                  <a:pt x="68257" y="638174"/>
                </a:lnTo>
                <a:lnTo>
                  <a:pt x="96149" y="675873"/>
                </a:lnTo>
                <a:lnTo>
                  <a:pt x="127955" y="709780"/>
                </a:lnTo>
                <a:lnTo>
                  <a:pt x="163318" y="739517"/>
                </a:lnTo>
                <a:lnTo>
                  <a:pt x="201881" y="764700"/>
                </a:lnTo>
                <a:lnTo>
                  <a:pt x="243288" y="784950"/>
                </a:lnTo>
                <a:lnTo>
                  <a:pt x="287181" y="799886"/>
                </a:lnTo>
                <a:lnTo>
                  <a:pt x="333204" y="809127"/>
                </a:lnTo>
                <a:lnTo>
                  <a:pt x="381000" y="812291"/>
                </a:lnTo>
                <a:lnTo>
                  <a:pt x="428795" y="809127"/>
                </a:lnTo>
                <a:lnTo>
                  <a:pt x="474818" y="799886"/>
                </a:lnTo>
                <a:lnTo>
                  <a:pt x="518711" y="784950"/>
                </a:lnTo>
                <a:lnTo>
                  <a:pt x="560118" y="764700"/>
                </a:lnTo>
                <a:lnTo>
                  <a:pt x="598681" y="739517"/>
                </a:lnTo>
                <a:lnTo>
                  <a:pt x="634044" y="709780"/>
                </a:lnTo>
                <a:lnTo>
                  <a:pt x="665850" y="675873"/>
                </a:lnTo>
                <a:lnTo>
                  <a:pt x="693742" y="638174"/>
                </a:lnTo>
                <a:lnTo>
                  <a:pt x="717363" y="597065"/>
                </a:lnTo>
                <a:lnTo>
                  <a:pt x="736356" y="552927"/>
                </a:lnTo>
                <a:lnTo>
                  <a:pt x="750365" y="506141"/>
                </a:lnTo>
                <a:lnTo>
                  <a:pt x="759031" y="457086"/>
                </a:lnTo>
                <a:lnTo>
                  <a:pt x="762000" y="406145"/>
                </a:lnTo>
                <a:lnTo>
                  <a:pt x="759031" y="355205"/>
                </a:lnTo>
                <a:lnTo>
                  <a:pt x="750365" y="306150"/>
                </a:lnTo>
                <a:lnTo>
                  <a:pt x="736356" y="259364"/>
                </a:lnTo>
                <a:lnTo>
                  <a:pt x="717363" y="215226"/>
                </a:lnTo>
                <a:lnTo>
                  <a:pt x="693742" y="174117"/>
                </a:lnTo>
                <a:lnTo>
                  <a:pt x="665850" y="136418"/>
                </a:lnTo>
                <a:lnTo>
                  <a:pt x="634044" y="102511"/>
                </a:lnTo>
                <a:lnTo>
                  <a:pt x="598681" y="72774"/>
                </a:lnTo>
                <a:lnTo>
                  <a:pt x="560118" y="47591"/>
                </a:lnTo>
                <a:lnTo>
                  <a:pt x="518711" y="27341"/>
                </a:lnTo>
                <a:lnTo>
                  <a:pt x="474818" y="12405"/>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43" name="object 43"/>
          <p:cNvSpPr/>
          <p:nvPr/>
        </p:nvSpPr>
        <p:spPr>
          <a:xfrm>
            <a:off x="2597468" y="1448752"/>
            <a:ext cx="571500" cy="609600"/>
          </a:xfrm>
          <a:custGeom>
            <a:avLst/>
            <a:gdLst/>
            <a:ahLst/>
            <a:cxnLst/>
            <a:rect l="l" t="t" r="r" b="b"/>
            <a:pathLst>
              <a:path w="762000" h="812800">
                <a:moveTo>
                  <a:pt x="0" y="406145"/>
                </a:moveTo>
                <a:lnTo>
                  <a:pt x="2968" y="355205"/>
                </a:lnTo>
                <a:lnTo>
                  <a:pt x="11634" y="306150"/>
                </a:lnTo>
                <a:lnTo>
                  <a:pt x="25643" y="259364"/>
                </a:lnTo>
                <a:lnTo>
                  <a:pt x="44636" y="215226"/>
                </a:lnTo>
                <a:lnTo>
                  <a:pt x="68257" y="174117"/>
                </a:lnTo>
                <a:lnTo>
                  <a:pt x="96149" y="136418"/>
                </a:lnTo>
                <a:lnTo>
                  <a:pt x="127955" y="102511"/>
                </a:lnTo>
                <a:lnTo>
                  <a:pt x="163318" y="72774"/>
                </a:lnTo>
                <a:lnTo>
                  <a:pt x="201881" y="47591"/>
                </a:lnTo>
                <a:lnTo>
                  <a:pt x="243288" y="27341"/>
                </a:lnTo>
                <a:lnTo>
                  <a:pt x="287181" y="12405"/>
                </a:lnTo>
                <a:lnTo>
                  <a:pt x="333204" y="3164"/>
                </a:lnTo>
                <a:lnTo>
                  <a:pt x="381000" y="0"/>
                </a:lnTo>
                <a:lnTo>
                  <a:pt x="428795" y="3164"/>
                </a:lnTo>
                <a:lnTo>
                  <a:pt x="474818" y="12405"/>
                </a:lnTo>
                <a:lnTo>
                  <a:pt x="518711" y="27341"/>
                </a:lnTo>
                <a:lnTo>
                  <a:pt x="560118" y="47591"/>
                </a:lnTo>
                <a:lnTo>
                  <a:pt x="598681" y="72774"/>
                </a:lnTo>
                <a:lnTo>
                  <a:pt x="634044" y="102511"/>
                </a:lnTo>
                <a:lnTo>
                  <a:pt x="665850" y="136418"/>
                </a:lnTo>
                <a:lnTo>
                  <a:pt x="693742" y="174117"/>
                </a:lnTo>
                <a:lnTo>
                  <a:pt x="717363" y="215226"/>
                </a:lnTo>
                <a:lnTo>
                  <a:pt x="736356" y="259364"/>
                </a:lnTo>
                <a:lnTo>
                  <a:pt x="750365" y="306150"/>
                </a:lnTo>
                <a:lnTo>
                  <a:pt x="759031" y="355205"/>
                </a:lnTo>
                <a:lnTo>
                  <a:pt x="762000" y="406145"/>
                </a:lnTo>
                <a:lnTo>
                  <a:pt x="759031" y="457086"/>
                </a:lnTo>
                <a:lnTo>
                  <a:pt x="750365" y="506141"/>
                </a:lnTo>
                <a:lnTo>
                  <a:pt x="736356" y="552927"/>
                </a:lnTo>
                <a:lnTo>
                  <a:pt x="717363" y="597065"/>
                </a:lnTo>
                <a:lnTo>
                  <a:pt x="693742" y="638174"/>
                </a:lnTo>
                <a:lnTo>
                  <a:pt x="665850" y="675873"/>
                </a:lnTo>
                <a:lnTo>
                  <a:pt x="634044" y="709780"/>
                </a:lnTo>
                <a:lnTo>
                  <a:pt x="598681" y="739517"/>
                </a:lnTo>
                <a:lnTo>
                  <a:pt x="560118" y="764700"/>
                </a:lnTo>
                <a:lnTo>
                  <a:pt x="518711" y="784950"/>
                </a:lnTo>
                <a:lnTo>
                  <a:pt x="474818" y="799886"/>
                </a:lnTo>
                <a:lnTo>
                  <a:pt x="428795" y="809127"/>
                </a:lnTo>
                <a:lnTo>
                  <a:pt x="381000" y="812291"/>
                </a:lnTo>
                <a:lnTo>
                  <a:pt x="333204" y="809127"/>
                </a:lnTo>
                <a:lnTo>
                  <a:pt x="287181" y="799886"/>
                </a:lnTo>
                <a:lnTo>
                  <a:pt x="243288" y="784950"/>
                </a:lnTo>
                <a:lnTo>
                  <a:pt x="201881" y="764700"/>
                </a:lnTo>
                <a:lnTo>
                  <a:pt x="163318" y="739517"/>
                </a:lnTo>
                <a:lnTo>
                  <a:pt x="127955" y="709780"/>
                </a:lnTo>
                <a:lnTo>
                  <a:pt x="96149" y="675873"/>
                </a:lnTo>
                <a:lnTo>
                  <a:pt x="68257" y="638174"/>
                </a:lnTo>
                <a:lnTo>
                  <a:pt x="44636" y="597065"/>
                </a:lnTo>
                <a:lnTo>
                  <a:pt x="25643" y="552927"/>
                </a:lnTo>
                <a:lnTo>
                  <a:pt x="11634" y="506141"/>
                </a:lnTo>
                <a:lnTo>
                  <a:pt x="2968" y="457086"/>
                </a:lnTo>
                <a:lnTo>
                  <a:pt x="0" y="406145"/>
                </a:lnTo>
                <a:close/>
              </a:path>
            </a:pathLst>
          </a:custGeom>
          <a:ln w="25908">
            <a:solidFill>
              <a:srgbClr val="385D89"/>
            </a:solidFill>
          </a:ln>
        </p:spPr>
        <p:txBody>
          <a:bodyPr wrap="square" lIns="0" tIns="0" rIns="0" bIns="0" rtlCol="0"/>
          <a:lstStyle/>
          <a:p>
            <a:endParaRPr sz="1350">
              <a:solidFill>
                <a:prstClr val="black"/>
              </a:solidFill>
            </a:endParaRPr>
          </a:p>
        </p:txBody>
      </p:sp>
      <p:sp>
        <p:nvSpPr>
          <p:cNvPr id="44" name="object 44"/>
          <p:cNvSpPr txBox="1"/>
          <p:nvPr/>
        </p:nvSpPr>
        <p:spPr>
          <a:xfrm>
            <a:off x="2820353" y="1591342"/>
            <a:ext cx="124301" cy="286617"/>
          </a:xfrm>
          <a:prstGeom prst="rect">
            <a:avLst/>
          </a:prstGeom>
        </p:spPr>
        <p:txBody>
          <a:bodyPr vert="horz" wrap="square" lIns="0" tIns="9525" rIns="0" bIns="0" rtlCol="0">
            <a:spAutoFit/>
          </a:bodyPr>
          <a:lstStyle/>
          <a:p>
            <a:pPr marL="9525">
              <a:spcBef>
                <a:spcPts val="75"/>
              </a:spcBef>
            </a:pPr>
            <a:r>
              <a:rPr b="1" dirty="0">
                <a:solidFill>
                  <a:srgbClr val="FFFFFF"/>
                </a:solidFill>
                <a:latin typeface="Calibri"/>
                <a:cs typeface="Calibri"/>
              </a:rPr>
              <a:t>F</a:t>
            </a:r>
            <a:endParaRPr>
              <a:solidFill>
                <a:prstClr val="black"/>
              </a:solidFill>
              <a:latin typeface="Calibri"/>
              <a:cs typeface="Calibri"/>
            </a:endParaRPr>
          </a:p>
        </p:txBody>
      </p:sp>
      <p:sp>
        <p:nvSpPr>
          <p:cNvPr id="45" name="object 45"/>
          <p:cNvSpPr/>
          <p:nvPr/>
        </p:nvSpPr>
        <p:spPr>
          <a:xfrm>
            <a:off x="1850517" y="1651645"/>
            <a:ext cx="861821" cy="31317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46" name="object 46"/>
          <p:cNvSpPr/>
          <p:nvPr/>
        </p:nvSpPr>
        <p:spPr>
          <a:xfrm>
            <a:off x="1882426" y="1728788"/>
            <a:ext cx="715327" cy="190500"/>
          </a:xfrm>
          <a:custGeom>
            <a:avLst/>
            <a:gdLst/>
            <a:ahLst/>
            <a:cxnLst/>
            <a:rect l="l" t="t" r="r" b="b"/>
            <a:pathLst>
              <a:path w="953770" h="254000">
                <a:moveTo>
                  <a:pt x="837949" y="37267"/>
                </a:moveTo>
                <a:lnTo>
                  <a:pt x="0" y="216535"/>
                </a:lnTo>
                <a:lnTo>
                  <a:pt x="7874" y="253873"/>
                </a:lnTo>
                <a:lnTo>
                  <a:pt x="845967" y="74601"/>
                </a:lnTo>
                <a:lnTo>
                  <a:pt x="837949" y="37267"/>
                </a:lnTo>
                <a:close/>
              </a:path>
              <a:path w="953770" h="254000">
                <a:moveTo>
                  <a:pt x="952180" y="33274"/>
                </a:moveTo>
                <a:lnTo>
                  <a:pt x="856614" y="33274"/>
                </a:lnTo>
                <a:lnTo>
                  <a:pt x="864615" y="70612"/>
                </a:lnTo>
                <a:lnTo>
                  <a:pt x="845967" y="74601"/>
                </a:lnTo>
                <a:lnTo>
                  <a:pt x="853948" y="111760"/>
                </a:lnTo>
                <a:lnTo>
                  <a:pt x="952180" y="33274"/>
                </a:lnTo>
                <a:close/>
              </a:path>
              <a:path w="953770" h="254000">
                <a:moveTo>
                  <a:pt x="856614" y="33274"/>
                </a:moveTo>
                <a:lnTo>
                  <a:pt x="837949" y="37267"/>
                </a:lnTo>
                <a:lnTo>
                  <a:pt x="845967" y="74601"/>
                </a:lnTo>
                <a:lnTo>
                  <a:pt x="864615" y="70612"/>
                </a:lnTo>
                <a:lnTo>
                  <a:pt x="856614" y="33274"/>
                </a:lnTo>
                <a:close/>
              </a:path>
              <a:path w="953770" h="254000">
                <a:moveTo>
                  <a:pt x="829945" y="0"/>
                </a:moveTo>
                <a:lnTo>
                  <a:pt x="837949" y="37267"/>
                </a:lnTo>
                <a:lnTo>
                  <a:pt x="856614" y="33274"/>
                </a:lnTo>
                <a:lnTo>
                  <a:pt x="952180" y="33274"/>
                </a:lnTo>
                <a:lnTo>
                  <a:pt x="953770" y="32003"/>
                </a:lnTo>
                <a:lnTo>
                  <a:pt x="829945" y="0"/>
                </a:lnTo>
                <a:close/>
              </a:path>
            </a:pathLst>
          </a:custGeom>
          <a:solidFill>
            <a:srgbClr val="000000"/>
          </a:solidFill>
        </p:spPr>
        <p:txBody>
          <a:bodyPr wrap="square" lIns="0" tIns="0" rIns="0" bIns="0" rtlCol="0"/>
          <a:lstStyle/>
          <a:p>
            <a:endParaRPr sz="1350">
              <a:solidFill>
                <a:prstClr val="black"/>
              </a:solidFill>
            </a:endParaRPr>
          </a:p>
        </p:txBody>
      </p:sp>
      <p:sp>
        <p:nvSpPr>
          <p:cNvPr id="47" name="object 47"/>
          <p:cNvSpPr/>
          <p:nvPr/>
        </p:nvSpPr>
        <p:spPr>
          <a:xfrm>
            <a:off x="1763649" y="2092814"/>
            <a:ext cx="948690" cy="534943"/>
          </a:xfrm>
          <a:prstGeom prst="rect">
            <a:avLst/>
          </a:prstGeom>
          <a:blipFill>
            <a:blip r:embed="rId6" cstate="print"/>
            <a:stretch>
              <a:fillRect/>
            </a:stretch>
          </a:blipFill>
        </p:spPr>
        <p:txBody>
          <a:bodyPr wrap="square" lIns="0" tIns="0" rIns="0" bIns="0" rtlCol="0"/>
          <a:lstStyle/>
          <a:p>
            <a:endParaRPr sz="1350">
              <a:solidFill>
                <a:prstClr val="black"/>
              </a:solidFill>
            </a:endParaRPr>
          </a:p>
        </p:txBody>
      </p:sp>
      <p:sp>
        <p:nvSpPr>
          <p:cNvPr id="48" name="object 48"/>
          <p:cNvSpPr/>
          <p:nvPr/>
        </p:nvSpPr>
        <p:spPr>
          <a:xfrm>
            <a:off x="1795843" y="2107883"/>
            <a:ext cx="802481" cy="390525"/>
          </a:xfrm>
          <a:custGeom>
            <a:avLst/>
            <a:gdLst/>
            <a:ahLst/>
            <a:cxnLst/>
            <a:rect l="l" t="t" r="r" b="b"/>
            <a:pathLst>
              <a:path w="1069975" h="520700">
                <a:moveTo>
                  <a:pt x="957996" y="485784"/>
                </a:moveTo>
                <a:lnTo>
                  <a:pt x="941705" y="520318"/>
                </a:lnTo>
                <a:lnTo>
                  <a:pt x="1069467" y="517270"/>
                </a:lnTo>
                <a:lnTo>
                  <a:pt x="1051068" y="493902"/>
                </a:lnTo>
                <a:lnTo>
                  <a:pt x="975232" y="493902"/>
                </a:lnTo>
                <a:lnTo>
                  <a:pt x="957996" y="485784"/>
                </a:lnTo>
                <a:close/>
              </a:path>
              <a:path w="1069975" h="520700">
                <a:moveTo>
                  <a:pt x="974237" y="451357"/>
                </a:moveTo>
                <a:lnTo>
                  <a:pt x="957996" y="485784"/>
                </a:lnTo>
                <a:lnTo>
                  <a:pt x="975232" y="493902"/>
                </a:lnTo>
                <a:lnTo>
                  <a:pt x="991489" y="459486"/>
                </a:lnTo>
                <a:lnTo>
                  <a:pt x="974237" y="451357"/>
                </a:lnTo>
                <a:close/>
              </a:path>
              <a:path w="1069975" h="520700">
                <a:moveTo>
                  <a:pt x="990472" y="416940"/>
                </a:moveTo>
                <a:lnTo>
                  <a:pt x="974237" y="451357"/>
                </a:lnTo>
                <a:lnTo>
                  <a:pt x="991489" y="459486"/>
                </a:lnTo>
                <a:lnTo>
                  <a:pt x="975232" y="493902"/>
                </a:lnTo>
                <a:lnTo>
                  <a:pt x="1051068" y="493902"/>
                </a:lnTo>
                <a:lnTo>
                  <a:pt x="990472" y="416940"/>
                </a:lnTo>
                <a:close/>
              </a:path>
              <a:path w="1069975" h="520700">
                <a:moveTo>
                  <a:pt x="16256" y="0"/>
                </a:moveTo>
                <a:lnTo>
                  <a:pt x="0" y="34543"/>
                </a:lnTo>
                <a:lnTo>
                  <a:pt x="957996" y="485784"/>
                </a:lnTo>
                <a:lnTo>
                  <a:pt x="974237" y="451357"/>
                </a:lnTo>
                <a:lnTo>
                  <a:pt x="16256" y="0"/>
                </a:lnTo>
                <a:close/>
              </a:path>
            </a:pathLst>
          </a:custGeom>
          <a:solidFill>
            <a:srgbClr val="000000"/>
          </a:solidFill>
        </p:spPr>
        <p:txBody>
          <a:bodyPr wrap="square" lIns="0" tIns="0" rIns="0" bIns="0" rtlCol="0"/>
          <a:lstStyle/>
          <a:p>
            <a:endParaRPr sz="1350">
              <a:solidFill>
                <a:prstClr val="black"/>
              </a:solidFill>
            </a:endParaRPr>
          </a:p>
        </p:txBody>
      </p:sp>
      <p:sp>
        <p:nvSpPr>
          <p:cNvPr id="49" name="object 49"/>
          <p:cNvSpPr txBox="1"/>
          <p:nvPr/>
        </p:nvSpPr>
        <p:spPr>
          <a:xfrm>
            <a:off x="2022729" y="2354638"/>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0" name="object 50"/>
          <p:cNvSpPr txBox="1"/>
          <p:nvPr/>
        </p:nvSpPr>
        <p:spPr>
          <a:xfrm>
            <a:off x="2049970" y="1429474"/>
            <a:ext cx="130493" cy="275556"/>
          </a:xfrm>
          <a:prstGeom prst="rect">
            <a:avLst/>
          </a:prstGeom>
        </p:spPr>
        <p:txBody>
          <a:bodyPr vert="horz" wrap="square" lIns="0" tIns="10001" rIns="0" bIns="0" rtlCol="0">
            <a:spAutoFit/>
          </a:bodyPr>
          <a:lstStyle/>
          <a:p>
            <a:pPr marL="9525">
              <a:spcBef>
                <a:spcPts val="79"/>
              </a:spcBef>
            </a:pPr>
            <a:r>
              <a:rPr lang="en-US" sz="1725" b="1" dirty="0">
                <a:solidFill>
                  <a:prstClr val="black"/>
                </a:solidFill>
                <a:latin typeface="Calibri"/>
                <a:cs typeface="Calibri"/>
              </a:rPr>
              <a:t>9</a:t>
            </a:r>
            <a:endParaRPr sz="1725" dirty="0">
              <a:solidFill>
                <a:prstClr val="black"/>
              </a:solidFill>
              <a:latin typeface="Calibri"/>
              <a:cs typeface="Calibri"/>
            </a:endParaRPr>
          </a:p>
        </p:txBody>
      </p:sp>
      <p:sp>
        <p:nvSpPr>
          <p:cNvPr id="51" name="object 51"/>
          <p:cNvSpPr txBox="1"/>
          <p:nvPr/>
        </p:nvSpPr>
        <p:spPr>
          <a:xfrm>
            <a:off x="7684484" y="2035550"/>
            <a:ext cx="1062990" cy="541013"/>
          </a:xfrm>
          <a:prstGeom prst="rect">
            <a:avLst/>
          </a:prstGeom>
        </p:spPr>
        <p:txBody>
          <a:bodyPr vert="horz" wrap="square" lIns="0" tIns="10001" rIns="0" bIns="0" rtlCol="0">
            <a:spAutoFit/>
          </a:bodyPr>
          <a:lstStyle/>
          <a:p>
            <a:pPr marL="9525">
              <a:spcBef>
                <a:spcPts val="79"/>
              </a:spcBef>
            </a:pPr>
            <a:r>
              <a:rPr sz="1725" b="1" spc="-4" dirty="0">
                <a:solidFill>
                  <a:prstClr val="black"/>
                </a:solidFill>
                <a:latin typeface="Calibri"/>
                <a:cs typeface="Calibri"/>
              </a:rPr>
              <a:t>Visited</a:t>
            </a:r>
            <a:r>
              <a:rPr sz="1725" b="1" spc="-79" dirty="0">
                <a:solidFill>
                  <a:prstClr val="black"/>
                </a:solidFill>
                <a:latin typeface="Calibri"/>
                <a:cs typeface="Calibri"/>
              </a:rPr>
              <a:t> </a:t>
            </a:r>
            <a:r>
              <a:rPr sz="1725" b="1" spc="-4" dirty="0">
                <a:solidFill>
                  <a:prstClr val="black"/>
                </a:solidFill>
                <a:latin typeface="Calibri"/>
                <a:cs typeface="Calibri"/>
              </a:rPr>
              <a:t>List:</a:t>
            </a:r>
            <a:endParaRPr sz="1725" dirty="0">
              <a:solidFill>
                <a:prstClr val="black"/>
              </a:solidFill>
              <a:latin typeface="Calibri"/>
              <a:cs typeface="Calibri"/>
            </a:endParaRPr>
          </a:p>
          <a:p>
            <a:pPr marL="9525"/>
            <a:r>
              <a:rPr sz="1725" b="1" dirty="0" smtClean="0">
                <a:solidFill>
                  <a:prstClr val="black"/>
                </a:solidFill>
                <a:latin typeface="Calibri"/>
                <a:cs typeface="Calibri"/>
              </a:rPr>
              <a:t>A,B,</a:t>
            </a:r>
            <a:r>
              <a:rPr lang="en-US" sz="1725" b="1" dirty="0" smtClean="0">
                <a:solidFill>
                  <a:prstClr val="black"/>
                </a:solidFill>
                <a:latin typeface="Calibri"/>
                <a:cs typeface="Calibri"/>
              </a:rPr>
              <a:t>C,D,E,F</a:t>
            </a:r>
            <a:endParaRPr sz="1725" dirty="0">
              <a:solidFill>
                <a:prstClr val="black"/>
              </a:solidFill>
              <a:latin typeface="Calibri"/>
              <a:cs typeface="Calibri"/>
            </a:endParaRPr>
          </a:p>
        </p:txBody>
      </p:sp>
      <p:sp>
        <p:nvSpPr>
          <p:cNvPr id="54" name="object 83"/>
          <p:cNvSpPr txBox="1"/>
          <p:nvPr/>
        </p:nvSpPr>
        <p:spPr>
          <a:xfrm>
            <a:off x="107060" y="914400"/>
            <a:ext cx="3205257" cy="440986"/>
          </a:xfrm>
          <a:prstGeom prst="rect">
            <a:avLst/>
          </a:prstGeom>
        </p:spPr>
        <p:txBody>
          <a:bodyPr vert="horz" wrap="square" lIns="0" tIns="10001" rIns="0" bIns="0" rtlCol="0">
            <a:spAutoFit/>
          </a:bodyPr>
          <a:lstStyle/>
          <a:p>
            <a:pPr marL="9525">
              <a:spcBef>
                <a:spcPts val="79"/>
              </a:spcBef>
            </a:pPr>
            <a:r>
              <a:rPr sz="2800" b="1" spc="-8" dirty="0">
                <a:solidFill>
                  <a:srgbClr val="FF0000"/>
                </a:solidFill>
                <a:latin typeface="Calibri"/>
                <a:cs typeface="Calibri"/>
              </a:rPr>
              <a:t>Uniform Cost</a:t>
            </a:r>
            <a:r>
              <a:rPr sz="2800" b="1" spc="-49" dirty="0">
                <a:solidFill>
                  <a:srgbClr val="FF0000"/>
                </a:solidFill>
                <a:latin typeface="Calibri"/>
                <a:cs typeface="Calibri"/>
              </a:rPr>
              <a:t> </a:t>
            </a:r>
            <a:r>
              <a:rPr sz="2800" b="1" spc="-4" dirty="0">
                <a:solidFill>
                  <a:srgbClr val="FF0000"/>
                </a:solidFill>
                <a:latin typeface="Calibri"/>
                <a:cs typeface="Calibri"/>
              </a:rPr>
              <a:t>Search</a:t>
            </a:r>
            <a:endParaRPr sz="2800" dirty="0">
              <a:solidFill>
                <a:prstClr val="black"/>
              </a:solidFill>
              <a:latin typeface="Calibri"/>
              <a:cs typeface="Calibri"/>
            </a:endParaRPr>
          </a:p>
        </p:txBody>
      </p:sp>
      <p:pic>
        <p:nvPicPr>
          <p:cNvPr id="55" name="صورة 54"/>
          <p:cNvPicPr>
            <a:picLocks noChangeAspect="1"/>
          </p:cNvPicPr>
          <p:nvPr/>
        </p:nvPicPr>
        <p:blipFill rotWithShape="1">
          <a:blip r:embed="rId7"/>
          <a:srcRect l="15000" t="18875" r="14166" b="17391"/>
          <a:stretch/>
        </p:blipFill>
        <p:spPr>
          <a:xfrm>
            <a:off x="4399503" y="3652693"/>
            <a:ext cx="4820697" cy="2900507"/>
          </a:xfrm>
          <a:prstGeom prst="rect">
            <a:avLst/>
          </a:prstGeom>
        </p:spPr>
      </p:pic>
      <p:cxnSp>
        <p:nvCxnSpPr>
          <p:cNvPr id="3" name="رابط كسهم مستقيم 2"/>
          <p:cNvCxnSpPr/>
          <p:nvPr/>
        </p:nvCxnSpPr>
        <p:spPr>
          <a:xfrm flipV="1">
            <a:off x="3063049" y="50337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رابط كسهم مستقيم 61"/>
          <p:cNvCxnSpPr/>
          <p:nvPr/>
        </p:nvCxnSpPr>
        <p:spPr>
          <a:xfrm>
            <a:off x="3124200" y="54084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5" name="object 58"/>
          <p:cNvSpPr/>
          <p:nvPr/>
        </p:nvSpPr>
        <p:spPr>
          <a:xfrm>
            <a:off x="3848100" y="53340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7" name="object 58"/>
          <p:cNvSpPr/>
          <p:nvPr/>
        </p:nvSpPr>
        <p:spPr>
          <a:xfrm>
            <a:off x="3771900" y="46482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66" name="object 60"/>
          <p:cNvSpPr txBox="1"/>
          <p:nvPr/>
        </p:nvSpPr>
        <p:spPr>
          <a:xfrm>
            <a:off x="4059268" y="5476837"/>
            <a:ext cx="147638"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B</a:t>
            </a:r>
            <a:endParaRPr dirty="0">
              <a:solidFill>
                <a:prstClr val="black"/>
              </a:solidFill>
              <a:latin typeface="Calibri"/>
              <a:cs typeface="Calibri"/>
            </a:endParaRPr>
          </a:p>
        </p:txBody>
      </p:sp>
      <p:sp>
        <p:nvSpPr>
          <p:cNvPr id="69" name="object 16"/>
          <p:cNvSpPr txBox="1"/>
          <p:nvPr/>
        </p:nvSpPr>
        <p:spPr>
          <a:xfrm>
            <a:off x="3945731" y="4818783"/>
            <a:ext cx="130969"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E</a:t>
            </a:r>
            <a:endParaRPr dirty="0">
              <a:solidFill>
                <a:prstClr val="black"/>
              </a:solidFill>
              <a:latin typeface="Calibri"/>
              <a:cs typeface="Calibri"/>
            </a:endParaRPr>
          </a:p>
        </p:txBody>
      </p:sp>
      <p:sp>
        <p:nvSpPr>
          <p:cNvPr id="71" name="object 37"/>
          <p:cNvSpPr txBox="1"/>
          <p:nvPr/>
        </p:nvSpPr>
        <p:spPr>
          <a:xfrm>
            <a:off x="3338511" y="48303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sp>
        <p:nvSpPr>
          <p:cNvPr id="72" name="object 37"/>
          <p:cNvSpPr txBox="1"/>
          <p:nvPr/>
        </p:nvSpPr>
        <p:spPr>
          <a:xfrm>
            <a:off x="3352800" y="55161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11</a:t>
            </a:r>
            <a:endParaRPr sz="1725" dirty="0">
              <a:solidFill>
                <a:prstClr val="black"/>
              </a:solidFill>
              <a:latin typeface="Calibri"/>
              <a:cs typeface="Calibri"/>
            </a:endParaRPr>
          </a:p>
        </p:txBody>
      </p:sp>
      <p:cxnSp>
        <p:nvCxnSpPr>
          <p:cNvPr id="52" name="رابط كسهم مستقيم 51"/>
          <p:cNvCxnSpPr/>
          <p:nvPr/>
        </p:nvCxnSpPr>
        <p:spPr>
          <a:xfrm flipV="1">
            <a:off x="3124200" y="2214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رابط كسهم مستقيم 55"/>
          <p:cNvCxnSpPr/>
          <p:nvPr/>
        </p:nvCxnSpPr>
        <p:spPr>
          <a:xfrm>
            <a:off x="3185351" y="2589048"/>
            <a:ext cx="762000" cy="1752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object 58"/>
          <p:cNvSpPr/>
          <p:nvPr/>
        </p:nvSpPr>
        <p:spPr>
          <a:xfrm>
            <a:off x="3909251" y="25146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8" name="object 58"/>
          <p:cNvSpPr/>
          <p:nvPr/>
        </p:nvSpPr>
        <p:spPr>
          <a:xfrm>
            <a:off x="3833051" y="1828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59" name="object 60"/>
          <p:cNvSpPr txBox="1"/>
          <p:nvPr/>
        </p:nvSpPr>
        <p:spPr>
          <a:xfrm>
            <a:off x="4038600" y="2657437"/>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G1</a:t>
            </a:r>
            <a:endParaRPr dirty="0">
              <a:solidFill>
                <a:prstClr val="black"/>
              </a:solidFill>
              <a:latin typeface="Calibri"/>
              <a:cs typeface="Calibri"/>
            </a:endParaRPr>
          </a:p>
        </p:txBody>
      </p:sp>
      <p:sp>
        <p:nvSpPr>
          <p:cNvPr id="60" name="object 37"/>
          <p:cNvSpPr txBox="1"/>
          <p:nvPr/>
        </p:nvSpPr>
        <p:spPr>
          <a:xfrm>
            <a:off x="3399662" y="2010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61" name="object 37"/>
          <p:cNvSpPr txBox="1"/>
          <p:nvPr/>
        </p:nvSpPr>
        <p:spPr>
          <a:xfrm>
            <a:off x="3413951" y="26967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13</a:t>
            </a:r>
            <a:endParaRPr sz="1725" dirty="0">
              <a:solidFill>
                <a:prstClr val="black"/>
              </a:solidFill>
              <a:latin typeface="Calibri"/>
              <a:cs typeface="Calibri"/>
            </a:endParaRPr>
          </a:p>
        </p:txBody>
      </p:sp>
      <p:sp>
        <p:nvSpPr>
          <p:cNvPr id="63" name="object 60"/>
          <p:cNvSpPr txBox="1"/>
          <p:nvPr/>
        </p:nvSpPr>
        <p:spPr>
          <a:xfrm>
            <a:off x="4059267" y="1999383"/>
            <a:ext cx="360333" cy="286617"/>
          </a:xfrm>
          <a:prstGeom prst="rect">
            <a:avLst/>
          </a:prstGeom>
        </p:spPr>
        <p:txBody>
          <a:bodyPr vert="horz" wrap="square" lIns="0" tIns="9525" rIns="0" bIns="0" rtlCol="0">
            <a:spAutoFit/>
          </a:bodyPr>
          <a:lstStyle/>
          <a:p>
            <a:pPr marL="9525">
              <a:spcBef>
                <a:spcPts val="75"/>
              </a:spcBef>
            </a:pPr>
            <a:r>
              <a:rPr lang="en-US" b="1" dirty="0">
                <a:solidFill>
                  <a:srgbClr val="FFFFFF"/>
                </a:solidFill>
                <a:latin typeface="Calibri"/>
                <a:cs typeface="Calibri"/>
              </a:rPr>
              <a:t>H</a:t>
            </a:r>
            <a:endParaRPr dirty="0">
              <a:solidFill>
                <a:prstClr val="black"/>
              </a:solidFill>
              <a:latin typeface="Calibri"/>
              <a:cs typeface="Calibri"/>
            </a:endParaRPr>
          </a:p>
        </p:txBody>
      </p:sp>
      <p:cxnSp>
        <p:nvCxnSpPr>
          <p:cNvPr id="64" name="رابط كسهم مستقيم 63"/>
          <p:cNvCxnSpPr/>
          <p:nvPr/>
        </p:nvCxnSpPr>
        <p:spPr>
          <a:xfrm flipV="1">
            <a:off x="3124200" y="1452372"/>
            <a:ext cx="746951" cy="2222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8" name="object 58"/>
          <p:cNvSpPr/>
          <p:nvPr/>
        </p:nvSpPr>
        <p:spPr>
          <a:xfrm>
            <a:off x="3833051" y="1066800"/>
            <a:ext cx="571500" cy="609600"/>
          </a:xfrm>
          <a:custGeom>
            <a:avLst/>
            <a:gdLst/>
            <a:ahLst/>
            <a:cxnLst/>
            <a:rect l="l" t="t" r="r" b="b"/>
            <a:pathLst>
              <a:path w="762000" h="812800">
                <a:moveTo>
                  <a:pt x="381000" y="0"/>
                </a:moveTo>
                <a:lnTo>
                  <a:pt x="333204" y="3164"/>
                </a:lnTo>
                <a:lnTo>
                  <a:pt x="287181" y="12404"/>
                </a:lnTo>
                <a:lnTo>
                  <a:pt x="243288" y="27338"/>
                </a:lnTo>
                <a:lnTo>
                  <a:pt x="201881" y="47586"/>
                </a:lnTo>
                <a:lnTo>
                  <a:pt x="163318" y="72768"/>
                </a:lnTo>
                <a:lnTo>
                  <a:pt x="127955" y="102502"/>
                </a:lnTo>
                <a:lnTo>
                  <a:pt x="96149" y="136408"/>
                </a:lnTo>
                <a:lnTo>
                  <a:pt x="68257" y="174106"/>
                </a:lnTo>
                <a:lnTo>
                  <a:pt x="44636" y="215215"/>
                </a:lnTo>
                <a:lnTo>
                  <a:pt x="25643" y="259354"/>
                </a:lnTo>
                <a:lnTo>
                  <a:pt x="11634" y="306142"/>
                </a:lnTo>
                <a:lnTo>
                  <a:pt x="2968" y="355200"/>
                </a:lnTo>
                <a:lnTo>
                  <a:pt x="0" y="406146"/>
                </a:lnTo>
                <a:lnTo>
                  <a:pt x="2968" y="457091"/>
                </a:lnTo>
                <a:lnTo>
                  <a:pt x="11634" y="506149"/>
                </a:lnTo>
                <a:lnTo>
                  <a:pt x="25643" y="552937"/>
                </a:lnTo>
                <a:lnTo>
                  <a:pt x="44636" y="597076"/>
                </a:lnTo>
                <a:lnTo>
                  <a:pt x="68257" y="638185"/>
                </a:lnTo>
                <a:lnTo>
                  <a:pt x="96149" y="675883"/>
                </a:lnTo>
                <a:lnTo>
                  <a:pt x="127955" y="709789"/>
                </a:lnTo>
                <a:lnTo>
                  <a:pt x="163318" y="739523"/>
                </a:lnTo>
                <a:lnTo>
                  <a:pt x="201881" y="764705"/>
                </a:lnTo>
                <a:lnTo>
                  <a:pt x="243288" y="784953"/>
                </a:lnTo>
                <a:lnTo>
                  <a:pt x="287181" y="799887"/>
                </a:lnTo>
                <a:lnTo>
                  <a:pt x="333204" y="809127"/>
                </a:lnTo>
                <a:lnTo>
                  <a:pt x="381000" y="812292"/>
                </a:lnTo>
                <a:lnTo>
                  <a:pt x="428795" y="809127"/>
                </a:lnTo>
                <a:lnTo>
                  <a:pt x="474818" y="799887"/>
                </a:lnTo>
                <a:lnTo>
                  <a:pt x="518711" y="784953"/>
                </a:lnTo>
                <a:lnTo>
                  <a:pt x="560118" y="764705"/>
                </a:lnTo>
                <a:lnTo>
                  <a:pt x="598681" y="739523"/>
                </a:lnTo>
                <a:lnTo>
                  <a:pt x="634044" y="709789"/>
                </a:lnTo>
                <a:lnTo>
                  <a:pt x="665850" y="675883"/>
                </a:lnTo>
                <a:lnTo>
                  <a:pt x="693742" y="638185"/>
                </a:lnTo>
                <a:lnTo>
                  <a:pt x="717363" y="597076"/>
                </a:lnTo>
                <a:lnTo>
                  <a:pt x="736356" y="552937"/>
                </a:lnTo>
                <a:lnTo>
                  <a:pt x="750365" y="506149"/>
                </a:lnTo>
                <a:lnTo>
                  <a:pt x="759031" y="457091"/>
                </a:lnTo>
                <a:lnTo>
                  <a:pt x="762000" y="406146"/>
                </a:lnTo>
                <a:lnTo>
                  <a:pt x="759031" y="355200"/>
                </a:lnTo>
                <a:lnTo>
                  <a:pt x="750365" y="306142"/>
                </a:lnTo>
                <a:lnTo>
                  <a:pt x="736356" y="259354"/>
                </a:lnTo>
                <a:lnTo>
                  <a:pt x="717363" y="215215"/>
                </a:lnTo>
                <a:lnTo>
                  <a:pt x="693742" y="174106"/>
                </a:lnTo>
                <a:lnTo>
                  <a:pt x="665850" y="136408"/>
                </a:lnTo>
                <a:lnTo>
                  <a:pt x="634044" y="102502"/>
                </a:lnTo>
                <a:lnTo>
                  <a:pt x="598681" y="72768"/>
                </a:lnTo>
                <a:lnTo>
                  <a:pt x="560118" y="47586"/>
                </a:lnTo>
                <a:lnTo>
                  <a:pt x="518711" y="27338"/>
                </a:lnTo>
                <a:lnTo>
                  <a:pt x="474818" y="12404"/>
                </a:lnTo>
                <a:lnTo>
                  <a:pt x="428795" y="3164"/>
                </a:lnTo>
                <a:lnTo>
                  <a:pt x="381000" y="0"/>
                </a:lnTo>
                <a:close/>
              </a:path>
            </a:pathLst>
          </a:custGeom>
          <a:solidFill>
            <a:srgbClr val="4F81BC"/>
          </a:solidFill>
        </p:spPr>
        <p:txBody>
          <a:bodyPr wrap="square" lIns="0" tIns="0" rIns="0" bIns="0" rtlCol="0"/>
          <a:lstStyle/>
          <a:p>
            <a:endParaRPr sz="1350">
              <a:solidFill>
                <a:prstClr val="black"/>
              </a:solidFill>
            </a:endParaRPr>
          </a:p>
        </p:txBody>
      </p:sp>
      <p:sp>
        <p:nvSpPr>
          <p:cNvPr id="70" name="object 37"/>
          <p:cNvSpPr txBox="1"/>
          <p:nvPr/>
        </p:nvSpPr>
        <p:spPr>
          <a:xfrm>
            <a:off x="3399662" y="1248925"/>
            <a:ext cx="242889" cy="275075"/>
          </a:xfrm>
          <a:prstGeom prst="rect">
            <a:avLst/>
          </a:prstGeom>
        </p:spPr>
        <p:txBody>
          <a:bodyPr vert="horz" wrap="square" lIns="0" tIns="9525" rIns="0" bIns="0" rtlCol="0">
            <a:spAutoFit/>
          </a:bodyPr>
          <a:lstStyle/>
          <a:p>
            <a:pPr marL="9525">
              <a:spcBef>
                <a:spcPts val="75"/>
              </a:spcBef>
            </a:pPr>
            <a:r>
              <a:rPr lang="en-US" sz="1725" b="1" dirty="0" smtClean="0">
                <a:solidFill>
                  <a:prstClr val="black"/>
                </a:solidFill>
                <a:latin typeface="Calibri"/>
                <a:cs typeface="Calibri"/>
              </a:rPr>
              <a:t>15</a:t>
            </a:r>
            <a:endParaRPr sz="1725" dirty="0">
              <a:solidFill>
                <a:prstClr val="black"/>
              </a:solidFill>
              <a:latin typeface="Calibri"/>
              <a:cs typeface="Calibri"/>
            </a:endParaRPr>
          </a:p>
        </p:txBody>
      </p:sp>
      <p:sp>
        <p:nvSpPr>
          <p:cNvPr id="73" name="object 60"/>
          <p:cNvSpPr txBox="1"/>
          <p:nvPr/>
        </p:nvSpPr>
        <p:spPr>
          <a:xfrm>
            <a:off x="3983067" y="1237383"/>
            <a:ext cx="360333" cy="286617"/>
          </a:xfrm>
          <a:prstGeom prst="rect">
            <a:avLst/>
          </a:prstGeom>
        </p:spPr>
        <p:txBody>
          <a:bodyPr vert="horz" wrap="square" lIns="0" tIns="9525" rIns="0" bIns="0" rtlCol="0">
            <a:spAutoFit/>
          </a:bodyPr>
          <a:lstStyle/>
          <a:p>
            <a:pPr marL="9525">
              <a:spcBef>
                <a:spcPts val="75"/>
              </a:spcBef>
            </a:pPr>
            <a:r>
              <a:rPr lang="en-US" b="1" dirty="0" smtClean="0">
                <a:solidFill>
                  <a:srgbClr val="FFFFFF"/>
                </a:solidFill>
                <a:latin typeface="Calibri"/>
                <a:cs typeface="Calibri"/>
              </a:rPr>
              <a:t>G2</a:t>
            </a:r>
            <a:endParaRPr dirty="0">
              <a:solidFill>
                <a:prstClr val="black"/>
              </a:solidFill>
              <a:latin typeface="Calibri"/>
              <a:cs typeface="Calibri"/>
            </a:endParaRPr>
          </a:p>
        </p:txBody>
      </p:sp>
      <p:cxnSp>
        <p:nvCxnSpPr>
          <p:cNvPr id="74" name="رابط مستقيم 73"/>
          <p:cNvCxnSpPr/>
          <p:nvPr/>
        </p:nvCxnSpPr>
        <p:spPr>
          <a:xfrm>
            <a:off x="4434649" y="5573172"/>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5" name="رابط مستقيم 74"/>
          <p:cNvCxnSpPr/>
          <p:nvPr/>
        </p:nvCxnSpPr>
        <p:spPr>
          <a:xfrm>
            <a:off x="4953000" y="5486400"/>
            <a:ext cx="0" cy="142028"/>
          </a:xfrm>
          <a:prstGeom prst="line">
            <a:avLst/>
          </a:prstGeom>
        </p:spPr>
        <p:style>
          <a:lnRef idx="2">
            <a:schemeClr val="dk1"/>
          </a:lnRef>
          <a:fillRef idx="0">
            <a:schemeClr val="dk1"/>
          </a:fillRef>
          <a:effectRef idx="1">
            <a:schemeClr val="dk1"/>
          </a:effectRef>
          <a:fontRef idx="minor">
            <a:schemeClr val="tx1"/>
          </a:fontRef>
        </p:style>
      </p:cxnSp>
      <p:cxnSp>
        <p:nvCxnSpPr>
          <p:cNvPr id="76" name="رابط مستقيم 75"/>
          <p:cNvCxnSpPr/>
          <p:nvPr/>
        </p:nvCxnSpPr>
        <p:spPr>
          <a:xfrm>
            <a:off x="4343400" y="4887372"/>
            <a:ext cx="518351" cy="0"/>
          </a:xfrm>
          <a:prstGeom prst="line">
            <a:avLst/>
          </a:prstGeom>
        </p:spPr>
        <p:style>
          <a:lnRef idx="3">
            <a:schemeClr val="dk1"/>
          </a:lnRef>
          <a:fillRef idx="0">
            <a:schemeClr val="dk1"/>
          </a:fillRef>
          <a:effectRef idx="2">
            <a:schemeClr val="dk1"/>
          </a:effectRef>
          <a:fontRef idx="minor">
            <a:schemeClr val="tx1"/>
          </a:fontRef>
        </p:style>
      </p:cxnSp>
      <p:cxnSp>
        <p:nvCxnSpPr>
          <p:cNvPr id="77" name="رابط مستقيم 76"/>
          <p:cNvCxnSpPr/>
          <p:nvPr/>
        </p:nvCxnSpPr>
        <p:spPr>
          <a:xfrm>
            <a:off x="4861751" y="4800600"/>
            <a:ext cx="0" cy="142028"/>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99</a:t>
            </a:fld>
            <a:endParaRPr lang="en-US">
              <a:solidFill>
                <a:srgbClr val="04617B">
                  <a:shade val="90000"/>
                </a:srgbClr>
              </a:solidFill>
            </a:endParaRPr>
          </a:p>
        </p:txBody>
      </p:sp>
    </p:spTree>
    <p:extLst>
      <p:ext uri="{BB962C8B-B14F-4D97-AF65-F5344CB8AC3E}">
        <p14:creationId xmlns:p14="http://schemas.microsoft.com/office/powerpoint/2010/main" val="258089695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1615</TotalTime>
  <Words>3307</Words>
  <Application>Microsoft Office PowerPoint</Application>
  <PresentationFormat>On-screen Show (4:3)</PresentationFormat>
  <Paragraphs>1825</Paragraphs>
  <Slides>115</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115</vt:i4>
      </vt:variant>
    </vt:vector>
  </HeadingPairs>
  <TitlesOfParts>
    <vt:vector size="131" baseType="lpstr">
      <vt:lpstr>Arial</vt:lpstr>
      <vt:lpstr>Calibri</vt:lpstr>
      <vt:lpstr>Calibri Light</vt:lpstr>
      <vt:lpstr>Cambria Math</vt:lpstr>
      <vt:lpstr>CMMI10</vt:lpstr>
      <vt:lpstr>Constantia</vt:lpstr>
      <vt:lpstr>Helvetica-Narrow</vt:lpstr>
      <vt:lpstr>Majalla UI</vt:lpstr>
      <vt:lpstr>Times New Roman</vt:lpstr>
      <vt:lpstr>Times-Roman</vt:lpstr>
      <vt:lpstr>Traditional Arabic</vt:lpstr>
      <vt:lpstr>Verdana</vt:lpstr>
      <vt:lpstr>Wingdings</vt:lpstr>
      <vt:lpstr>Wingdings 2</vt:lpstr>
      <vt:lpstr>Retrospect</vt:lpstr>
      <vt:lpstr>Flow</vt:lpstr>
      <vt:lpstr>Artificial Intelligence</vt:lpstr>
      <vt:lpstr>Books</vt:lpstr>
      <vt:lpstr>PowerPoint</vt:lpstr>
      <vt:lpstr>Problem-solving</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 Performance</vt:lpstr>
      <vt:lpstr>Depth-limited search</vt:lpstr>
      <vt:lpstr>Depth-limited search</vt:lpstr>
      <vt:lpstr>Depth-limited search</vt:lpstr>
      <vt:lpstr>Informed Search</vt:lpstr>
      <vt:lpstr>INFORMED (HEURISTIC) SEARCH STRATEGIES</vt:lpstr>
      <vt:lpstr>Informed (Heuristic) Search Strategies</vt:lpstr>
      <vt:lpstr>Informed (Heuristic) Search Strategies</vt:lpstr>
      <vt:lpstr>Informed (Heuristic) Search Strategies</vt:lpstr>
      <vt:lpstr>Informed (Heuristic) Search Strategies</vt:lpstr>
      <vt:lpstr>Greedy Best-First Search</vt:lpstr>
      <vt:lpstr>Greedy Best-First Search</vt:lpstr>
      <vt:lpstr>Greedy Best-First Search</vt:lpstr>
      <vt:lpstr>PowerPoint Presentation</vt:lpstr>
      <vt:lpstr>Greedy Best-First Search</vt:lpstr>
      <vt:lpstr>Greedy Best-First Search</vt:lpstr>
      <vt:lpstr>PowerPoint Presentation</vt:lpstr>
      <vt:lpstr>Greedy Best-First Search</vt:lpstr>
      <vt:lpstr>PowerPoint Presentation</vt:lpstr>
      <vt:lpstr>Greedy Best-First Search</vt:lpstr>
      <vt:lpstr>PowerPoint Presentation</vt:lpstr>
      <vt:lpstr>Greedy Best-First Search</vt:lpstr>
      <vt:lpstr>A Quick Review - Again</vt:lpstr>
      <vt:lpstr>A* Search</vt:lpstr>
      <vt:lpstr>PowerPoint Presentation</vt:lpstr>
      <vt:lpstr>A* Search</vt:lpstr>
      <vt:lpstr>PowerPoint Presentation</vt:lpstr>
      <vt:lpstr>A* Search</vt:lpstr>
      <vt:lpstr>A* Search</vt:lpstr>
      <vt:lpstr>A* Search</vt:lpstr>
      <vt:lpstr>A* Search</vt:lpstr>
      <vt:lpstr>A* Search</vt:lpstr>
      <vt:lpstr>PowerPoint Presentation</vt:lpstr>
      <vt:lpstr>A* Search</vt:lpstr>
      <vt:lpstr>A* Search</vt:lpstr>
      <vt:lpstr>A</vt:lpstr>
      <vt:lpstr>A</vt:lpstr>
      <vt:lpstr>A</vt:lpstr>
      <vt:lpstr>A</vt:lpstr>
      <vt:lpstr>A</vt:lpstr>
      <vt:lpstr>A</vt:lpstr>
      <vt:lpstr>A</vt:lpstr>
      <vt:lpstr>Best-First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Formal Languages and Automata</dc:title>
  <dc:creator>Ahmed Work</dc:creator>
  <cp:lastModifiedBy>Ahmed Work</cp:lastModifiedBy>
  <cp:revision>390</cp:revision>
  <dcterms:created xsi:type="dcterms:W3CDTF">2018-09-21T18:13:57Z</dcterms:created>
  <dcterms:modified xsi:type="dcterms:W3CDTF">2020-03-01T08:07:33Z</dcterms:modified>
</cp:coreProperties>
</file>